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1.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9" r:id="rId13"/>
    <p:sldId id="270" r:id="rId14"/>
    <p:sldId id="271" r:id="rId15"/>
    <p:sldId id="272" r:id="rId16"/>
    <p:sldId id="273"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E32D91"/>
    <a:srgbClr val="1A4CC8"/>
    <a:srgbClr val="F2B800"/>
    <a:srgbClr val="FABE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C:\Users\user\Desktop\&#1605;&#1606;&#1592;&#1605;&#1577;%20&#1575;&#1604;&#1593;&#1605;&#1604;%20&#1575;&#1604;&#1606;&#1587;&#1608;&#1610;\Copy%20of%20Book2.xlsx"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https://d.docs.live.net/dba6fcd1c9bb8dd4/Desktop/Book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d.docs.live.net/dba6fcd1c9bb8dd4/Desktop/Book1.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المعرفة</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F834-4609-AE7D-319B8F072E45}"/>
              </c:ext>
            </c:extLst>
          </c:dPt>
          <c:dPt>
            <c:idx val="1"/>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F834-4609-AE7D-319B8F072E45}"/>
              </c:ext>
            </c:extLst>
          </c:dPt>
          <c:dPt>
            <c:idx val="2"/>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F834-4609-AE7D-319B8F072E45}"/>
              </c:ext>
            </c:extLst>
          </c:dPt>
          <c:dPt>
            <c:idx val="3"/>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F834-4609-AE7D-319B8F072E45}"/>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نعم</c:v>
                </c:pt>
                <c:pt idx="1">
                  <c:v>الى حد ما</c:v>
                </c:pt>
                <c:pt idx="2">
                  <c:v>لا</c:v>
                </c:pt>
              </c:strCache>
            </c:strRef>
          </c:cat>
          <c:val>
            <c:numRef>
              <c:f>Sheet1!$B$2:$B$5</c:f>
              <c:numCache>
                <c:formatCode>General</c:formatCode>
                <c:ptCount val="4"/>
                <c:pt idx="0">
                  <c:v>52</c:v>
                </c:pt>
                <c:pt idx="1">
                  <c:v>40</c:v>
                </c:pt>
                <c:pt idx="2">
                  <c:v>8</c:v>
                </c:pt>
              </c:numCache>
            </c:numRef>
          </c:val>
          <c:extLst>
            <c:ext xmlns:c16="http://schemas.microsoft.com/office/drawing/2014/chart" uri="{C3380CC4-5D6E-409C-BE32-E72D297353CC}">
              <c16:uniqueId val="{00000000-1CAC-4677-A157-21E05EB96108}"/>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r>
              <a:rPr lang="ar-JO"/>
              <a:t>معرفة الدول باتفاقية </a:t>
            </a:r>
            <a:r>
              <a:rPr lang="en-US"/>
              <a:t>C190</a:t>
            </a:r>
          </a:p>
        </c:rich>
      </c:tx>
      <c:overlay val="0"/>
      <c:spPr>
        <a:noFill/>
        <a:ln>
          <a:noFill/>
        </a:ln>
        <a:effectLst/>
      </c:spPr>
      <c:txPr>
        <a:bodyPr rot="0" spcFirstLastPara="1" vertOverflow="ellipsis" vert="horz" wrap="square" anchor="ctr" anchorCtr="1"/>
        <a:lstStyle/>
        <a:p>
          <a:pPr>
            <a:defRPr sz="1600" b="1" i="0" u="none" strike="noStrike" kern="1200" cap="all" spc="120" normalizeH="0" baseline="0">
              <a:solidFill>
                <a:schemeClr val="tx1">
                  <a:lumMod val="65000"/>
                  <a:lumOff val="35000"/>
                </a:schemeClr>
              </a:solidFill>
              <a:latin typeface="+mn-lt"/>
              <a:ea typeface="+mn-ea"/>
              <a:cs typeface="+mn-cs"/>
            </a:defRPr>
          </a:pPr>
          <a:endParaRPr lang="en-US"/>
        </a:p>
      </c:txPr>
    </c:title>
    <c:autoTitleDeleted val="0"/>
    <c:plotArea>
      <c:layout/>
      <c:barChart>
        <c:barDir val="bar"/>
        <c:grouping val="stacked"/>
        <c:varyColors val="0"/>
        <c:ser>
          <c:idx val="0"/>
          <c:order val="0"/>
          <c:tx>
            <c:strRef>
              <c:f>'fig 3'!$B$1</c:f>
              <c:strCache>
                <c:ptCount val="1"/>
                <c:pt idx="0">
                  <c:v>نعم</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'fig 3'!$A$2:$A$12</c:f>
              <c:strCache>
                <c:ptCount val="11"/>
                <c:pt idx="0">
                  <c:v>الأردن</c:v>
                </c:pt>
                <c:pt idx="1">
                  <c:v>العراق</c:v>
                </c:pt>
                <c:pt idx="2">
                  <c:v>الكويت</c:v>
                </c:pt>
                <c:pt idx="3">
                  <c:v>المغرب</c:v>
                </c:pt>
                <c:pt idx="4">
                  <c:v>اليمن</c:v>
                </c:pt>
                <c:pt idx="5">
                  <c:v>تونس</c:v>
                </c:pt>
                <c:pt idx="6">
                  <c:v>سوريا</c:v>
                </c:pt>
                <c:pt idx="7">
                  <c:v>فلسطين</c:v>
                </c:pt>
                <c:pt idx="8">
                  <c:v>لبنان</c:v>
                </c:pt>
                <c:pt idx="9">
                  <c:v>ليبيا</c:v>
                </c:pt>
                <c:pt idx="10">
                  <c:v>مصر</c:v>
                </c:pt>
              </c:strCache>
            </c:strRef>
          </c:cat>
          <c:val>
            <c:numRef>
              <c:f>'fig 3'!$B$2:$B$12</c:f>
              <c:numCache>
                <c:formatCode>General</c:formatCode>
                <c:ptCount val="11"/>
                <c:pt idx="0">
                  <c:v>17</c:v>
                </c:pt>
                <c:pt idx="1">
                  <c:v>6</c:v>
                </c:pt>
                <c:pt idx="2">
                  <c:v>0</c:v>
                </c:pt>
                <c:pt idx="3">
                  <c:v>6</c:v>
                </c:pt>
                <c:pt idx="4">
                  <c:v>2</c:v>
                </c:pt>
                <c:pt idx="5">
                  <c:v>2</c:v>
                </c:pt>
                <c:pt idx="6">
                  <c:v>0</c:v>
                </c:pt>
                <c:pt idx="7">
                  <c:v>14</c:v>
                </c:pt>
                <c:pt idx="8">
                  <c:v>2</c:v>
                </c:pt>
                <c:pt idx="9">
                  <c:v>2</c:v>
                </c:pt>
                <c:pt idx="10">
                  <c:v>2</c:v>
                </c:pt>
              </c:numCache>
            </c:numRef>
          </c:val>
          <c:extLst>
            <c:ext xmlns:c16="http://schemas.microsoft.com/office/drawing/2014/chart" uri="{C3380CC4-5D6E-409C-BE32-E72D297353CC}">
              <c16:uniqueId val="{00000000-CC06-48FC-B399-59EDCF7CE7CD}"/>
            </c:ext>
          </c:extLst>
        </c:ser>
        <c:ser>
          <c:idx val="1"/>
          <c:order val="1"/>
          <c:tx>
            <c:strRef>
              <c:f>'fig 3'!$C$1</c:f>
              <c:strCache>
                <c:ptCount val="1"/>
                <c:pt idx="0">
                  <c:v>لا</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'fig 3'!$A$2:$A$12</c:f>
              <c:strCache>
                <c:ptCount val="11"/>
                <c:pt idx="0">
                  <c:v>الأردن</c:v>
                </c:pt>
                <c:pt idx="1">
                  <c:v>العراق</c:v>
                </c:pt>
                <c:pt idx="2">
                  <c:v>الكويت</c:v>
                </c:pt>
                <c:pt idx="3">
                  <c:v>المغرب</c:v>
                </c:pt>
                <c:pt idx="4">
                  <c:v>اليمن</c:v>
                </c:pt>
                <c:pt idx="5">
                  <c:v>تونس</c:v>
                </c:pt>
                <c:pt idx="6">
                  <c:v>سوريا</c:v>
                </c:pt>
                <c:pt idx="7">
                  <c:v>فلسطين</c:v>
                </c:pt>
                <c:pt idx="8">
                  <c:v>لبنان</c:v>
                </c:pt>
                <c:pt idx="9">
                  <c:v>ليبيا</c:v>
                </c:pt>
                <c:pt idx="10">
                  <c:v>مصر</c:v>
                </c:pt>
              </c:strCache>
            </c:strRef>
          </c:cat>
          <c:val>
            <c:numRef>
              <c:f>'fig 3'!$C$2:$C$12</c:f>
              <c:numCache>
                <c:formatCode>General</c:formatCode>
                <c:ptCount val="11"/>
                <c:pt idx="0">
                  <c:v>5</c:v>
                </c:pt>
                <c:pt idx="1">
                  <c:v>1</c:v>
                </c:pt>
                <c:pt idx="2">
                  <c:v>0</c:v>
                </c:pt>
                <c:pt idx="3">
                  <c:v>0</c:v>
                </c:pt>
                <c:pt idx="4">
                  <c:v>0</c:v>
                </c:pt>
                <c:pt idx="5">
                  <c:v>0</c:v>
                </c:pt>
                <c:pt idx="6">
                  <c:v>0</c:v>
                </c:pt>
                <c:pt idx="7">
                  <c:v>2</c:v>
                </c:pt>
                <c:pt idx="8">
                  <c:v>4</c:v>
                </c:pt>
                <c:pt idx="9">
                  <c:v>0</c:v>
                </c:pt>
                <c:pt idx="10">
                  <c:v>0</c:v>
                </c:pt>
              </c:numCache>
            </c:numRef>
          </c:val>
          <c:extLst>
            <c:ext xmlns:c16="http://schemas.microsoft.com/office/drawing/2014/chart" uri="{C3380CC4-5D6E-409C-BE32-E72D297353CC}">
              <c16:uniqueId val="{00000001-CC06-48FC-B399-59EDCF7CE7CD}"/>
            </c:ext>
          </c:extLst>
        </c:ser>
        <c:ser>
          <c:idx val="2"/>
          <c:order val="2"/>
          <c:tx>
            <c:strRef>
              <c:f>'fig 3'!$D$1</c:f>
              <c:strCache>
                <c:ptCount val="1"/>
                <c:pt idx="0">
                  <c:v>الى حد ما</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lt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'fig 3'!$A$2:$A$12</c:f>
              <c:strCache>
                <c:ptCount val="11"/>
                <c:pt idx="0">
                  <c:v>الأردن</c:v>
                </c:pt>
                <c:pt idx="1">
                  <c:v>العراق</c:v>
                </c:pt>
                <c:pt idx="2">
                  <c:v>الكويت</c:v>
                </c:pt>
                <c:pt idx="3">
                  <c:v>المغرب</c:v>
                </c:pt>
                <c:pt idx="4">
                  <c:v>اليمن</c:v>
                </c:pt>
                <c:pt idx="5">
                  <c:v>تونس</c:v>
                </c:pt>
                <c:pt idx="6">
                  <c:v>سوريا</c:v>
                </c:pt>
                <c:pt idx="7">
                  <c:v>فلسطين</c:v>
                </c:pt>
                <c:pt idx="8">
                  <c:v>لبنان</c:v>
                </c:pt>
                <c:pt idx="9">
                  <c:v>ليبيا</c:v>
                </c:pt>
                <c:pt idx="10">
                  <c:v>مصر</c:v>
                </c:pt>
              </c:strCache>
            </c:strRef>
          </c:cat>
          <c:val>
            <c:numRef>
              <c:f>'fig 3'!$D$2:$D$12</c:f>
              <c:numCache>
                <c:formatCode>General</c:formatCode>
                <c:ptCount val="11"/>
                <c:pt idx="0">
                  <c:v>14</c:v>
                </c:pt>
                <c:pt idx="1">
                  <c:v>3</c:v>
                </c:pt>
                <c:pt idx="2">
                  <c:v>1</c:v>
                </c:pt>
                <c:pt idx="3">
                  <c:v>3</c:v>
                </c:pt>
                <c:pt idx="4">
                  <c:v>0</c:v>
                </c:pt>
                <c:pt idx="5">
                  <c:v>0</c:v>
                </c:pt>
                <c:pt idx="6">
                  <c:v>1</c:v>
                </c:pt>
                <c:pt idx="7">
                  <c:v>10</c:v>
                </c:pt>
                <c:pt idx="8">
                  <c:v>4</c:v>
                </c:pt>
                <c:pt idx="9">
                  <c:v>4</c:v>
                </c:pt>
                <c:pt idx="10">
                  <c:v>0</c:v>
                </c:pt>
              </c:numCache>
            </c:numRef>
          </c:val>
          <c:extLst>
            <c:ext xmlns:c16="http://schemas.microsoft.com/office/drawing/2014/chart" uri="{C3380CC4-5D6E-409C-BE32-E72D297353CC}">
              <c16:uniqueId val="{00000002-CC06-48FC-B399-59EDCF7CE7CD}"/>
            </c:ext>
          </c:extLst>
        </c:ser>
        <c:dLbls>
          <c:dLblPos val="ctr"/>
          <c:showLegendKey val="0"/>
          <c:showVal val="1"/>
          <c:showCatName val="0"/>
          <c:showSerName val="0"/>
          <c:showPercent val="0"/>
          <c:showBubbleSize val="0"/>
        </c:dLbls>
        <c:gapWidth val="79"/>
        <c:overlap val="100"/>
        <c:axId val="1526790191"/>
        <c:axId val="1526792271"/>
      </c:barChart>
      <c:catAx>
        <c:axId val="152679019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en-US"/>
          </a:p>
        </c:txPr>
        <c:crossAx val="1526792271"/>
        <c:crosses val="autoZero"/>
        <c:auto val="1"/>
        <c:lblAlgn val="ctr"/>
        <c:lblOffset val="100"/>
        <c:noMultiLvlLbl val="0"/>
      </c:catAx>
      <c:valAx>
        <c:axId val="1526792271"/>
        <c:scaling>
          <c:orientation val="minMax"/>
        </c:scaling>
        <c:delete val="1"/>
        <c:axPos val="b"/>
        <c:numFmt formatCode="General" sourceLinked="1"/>
        <c:majorTickMark val="none"/>
        <c:minorTickMark val="none"/>
        <c:tickLblPos val="nextTo"/>
        <c:crossAx val="1526790191"/>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1-82AC-4892-967C-3737B8F260C6}"/>
              </c:ext>
            </c:extLst>
          </c:dPt>
          <c:dPt>
            <c:idx val="1"/>
            <c:invertIfNegative val="0"/>
            <c:bubble3D val="0"/>
            <c:spPr>
              <a:solidFill>
                <a:srgbClr val="7030A0"/>
              </a:solidFill>
              <a:ln>
                <a:noFill/>
              </a:ln>
              <a:effectLst/>
            </c:spPr>
            <c:extLst>
              <c:ext xmlns:c16="http://schemas.microsoft.com/office/drawing/2014/chart" uri="{C3380CC4-5D6E-409C-BE32-E72D297353CC}">
                <c16:uniqueId val="{00000003-82AC-4892-967C-3737B8F260C6}"/>
              </c:ext>
            </c:extLst>
          </c:dPt>
          <c:dPt>
            <c:idx val="2"/>
            <c:invertIfNegative val="0"/>
            <c:bubble3D val="0"/>
            <c:spPr>
              <a:solidFill>
                <a:srgbClr val="DA2E57"/>
              </a:solidFill>
              <a:ln>
                <a:noFill/>
              </a:ln>
              <a:effectLst/>
            </c:spPr>
            <c:extLst>
              <c:ext xmlns:c16="http://schemas.microsoft.com/office/drawing/2014/chart" uri="{C3380CC4-5D6E-409C-BE32-E72D297353CC}">
                <c16:uniqueId val="{00000005-82AC-4892-967C-3737B8F260C6}"/>
              </c:ext>
            </c:extLst>
          </c:dPt>
          <c:dPt>
            <c:idx val="3"/>
            <c:invertIfNegative val="0"/>
            <c:bubble3D val="0"/>
            <c:spPr>
              <a:solidFill>
                <a:schemeClr val="accent4">
                  <a:lumMod val="40000"/>
                  <a:lumOff val="60000"/>
                </a:schemeClr>
              </a:solidFill>
              <a:ln>
                <a:noFill/>
              </a:ln>
              <a:effectLst/>
            </c:spPr>
            <c:extLst>
              <c:ext xmlns:c16="http://schemas.microsoft.com/office/drawing/2014/chart" uri="{C3380CC4-5D6E-409C-BE32-E72D297353CC}">
                <c16:uniqueId val="{00000007-82AC-4892-967C-3737B8F260C6}"/>
              </c:ext>
            </c:extLst>
          </c:dPt>
          <c:dPt>
            <c:idx val="4"/>
            <c:invertIfNegative val="0"/>
            <c:bubble3D val="0"/>
            <c:spPr>
              <a:solidFill>
                <a:srgbClr val="4FBCB9"/>
              </a:solidFill>
              <a:ln>
                <a:noFill/>
              </a:ln>
              <a:effectLst/>
            </c:spPr>
            <c:extLst>
              <c:ext xmlns:c16="http://schemas.microsoft.com/office/drawing/2014/chart" uri="{C3380CC4-5D6E-409C-BE32-E72D297353CC}">
                <c16:uniqueId val="{00000009-82AC-4892-967C-3737B8F260C6}"/>
              </c:ext>
            </c:extLst>
          </c:dPt>
          <c:dPt>
            <c:idx val="5"/>
            <c:invertIfNegative val="0"/>
            <c:bubble3D val="0"/>
            <c:spPr>
              <a:solidFill>
                <a:srgbClr val="FF5050"/>
              </a:solidFill>
              <a:ln>
                <a:noFill/>
              </a:ln>
              <a:effectLst/>
            </c:spPr>
            <c:extLst>
              <c:ext xmlns:c16="http://schemas.microsoft.com/office/drawing/2014/chart" uri="{C3380CC4-5D6E-409C-BE32-E72D297353CC}">
                <c16:uniqueId val="{0000000B-82AC-4892-967C-3737B8F260C6}"/>
              </c:ext>
            </c:extLst>
          </c:dPt>
          <c:dPt>
            <c:idx val="6"/>
            <c:invertIfNegative val="0"/>
            <c:bubble3D val="0"/>
            <c:spPr>
              <a:solidFill>
                <a:srgbClr val="FFC000"/>
              </a:solidFill>
              <a:ln>
                <a:noFill/>
              </a:ln>
              <a:effectLst/>
            </c:spPr>
            <c:extLst>
              <c:ext xmlns:c16="http://schemas.microsoft.com/office/drawing/2014/chart" uri="{C3380CC4-5D6E-409C-BE32-E72D297353CC}">
                <c16:uniqueId val="{0000000D-82AC-4892-967C-3737B8F260C6}"/>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'fig6'!$D$4:$D$10</c:f>
              <c:strCache>
                <c:ptCount val="7"/>
                <c:pt idx="0">
                  <c:v>النساء ضحايا العنف</c:v>
                </c:pt>
                <c:pt idx="1">
                  <c:v>عمال (عام / خاص / غير رسمي)</c:v>
                </c:pt>
                <c:pt idx="2">
                  <c:v>عمال زراعيين</c:v>
                </c:pt>
                <c:pt idx="3">
                  <c:v>عمال محليون</c:v>
                </c:pt>
                <c:pt idx="4">
                  <c:v>المهاجرين</c:v>
                </c:pt>
                <c:pt idx="5">
                  <c:v>المدافعين عن حقوق الإنسان</c:v>
                </c:pt>
                <c:pt idx="6">
                  <c:v>ضحايا الحرب والصراع</c:v>
                </c:pt>
              </c:strCache>
            </c:strRef>
          </c:cat>
          <c:val>
            <c:numRef>
              <c:f>'fig6'!$E$4:$E$10</c:f>
              <c:numCache>
                <c:formatCode>0%</c:formatCode>
                <c:ptCount val="7"/>
                <c:pt idx="0">
                  <c:v>0.52</c:v>
                </c:pt>
                <c:pt idx="1">
                  <c:v>0.67</c:v>
                </c:pt>
                <c:pt idx="2">
                  <c:v>0.69</c:v>
                </c:pt>
                <c:pt idx="3">
                  <c:v>0.59</c:v>
                </c:pt>
                <c:pt idx="4">
                  <c:v>0.53</c:v>
                </c:pt>
                <c:pt idx="5">
                  <c:v>0.53</c:v>
                </c:pt>
                <c:pt idx="6">
                  <c:v>0.52</c:v>
                </c:pt>
              </c:numCache>
            </c:numRef>
          </c:val>
          <c:extLst>
            <c:ext xmlns:c16="http://schemas.microsoft.com/office/drawing/2014/chart" uri="{C3380CC4-5D6E-409C-BE32-E72D297353CC}">
              <c16:uniqueId val="{0000000E-82AC-4892-967C-3737B8F260C6}"/>
            </c:ext>
          </c:extLst>
        </c:ser>
        <c:dLbls>
          <c:showLegendKey val="0"/>
          <c:showVal val="0"/>
          <c:showCatName val="0"/>
          <c:showSerName val="0"/>
          <c:showPercent val="0"/>
          <c:showBubbleSize val="0"/>
        </c:dLbls>
        <c:gapWidth val="63"/>
        <c:overlap val="-27"/>
        <c:axId val="915343312"/>
        <c:axId val="915347056"/>
      </c:barChart>
      <c:catAx>
        <c:axId val="915343312"/>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5347056"/>
        <c:crosses val="autoZero"/>
        <c:auto val="1"/>
        <c:lblAlgn val="ctr"/>
        <c:lblOffset val="100"/>
        <c:noMultiLvlLbl val="0"/>
      </c:catAx>
      <c:valAx>
        <c:axId val="915347056"/>
        <c:scaling>
          <c:orientation val="minMax"/>
          <c:max val="0.70000000000000007"/>
          <c:min val="0.1"/>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9153433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ar-SA" sz="1400" dirty="0">
                <a:solidFill>
                  <a:schemeClr val="tx1"/>
                </a:solidFill>
              </a:rPr>
              <a:t>هل تتضمن الاتفاقية حماية المهاجرين واللاجئين غير الشرعيين </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en-US"/>
        </a:p>
      </c:txPr>
    </c:title>
    <c:autoTitleDeleted val="0"/>
    <c:plotArea>
      <c:layout/>
      <c:pieChart>
        <c:varyColors val="1"/>
        <c:ser>
          <c:idx val="0"/>
          <c:order val="0"/>
          <c:tx>
            <c:strRef>
              <c:f>Sheet1!$B$1</c:f>
              <c:strCache>
                <c:ptCount val="1"/>
                <c:pt idx="0">
                  <c:v>هل تتضمن الاتفاقية حماية المهاجرين واللاجئين غير الشرعيين </c:v>
                </c:pt>
              </c:strCache>
            </c:strRef>
          </c:tx>
          <c:dPt>
            <c:idx val="0"/>
            <c:bubble3D val="0"/>
            <c:spPr>
              <a:gradFill rotWithShape="1">
                <a:gsLst>
                  <a:gs pos="0">
                    <a:schemeClr val="accent4">
                      <a:shade val="65000"/>
                      <a:satMod val="103000"/>
                      <a:lumMod val="102000"/>
                      <a:tint val="94000"/>
                    </a:schemeClr>
                  </a:gs>
                  <a:gs pos="50000">
                    <a:schemeClr val="accent4">
                      <a:shade val="65000"/>
                      <a:satMod val="110000"/>
                      <a:lumMod val="100000"/>
                      <a:shade val="100000"/>
                    </a:schemeClr>
                  </a:gs>
                  <a:gs pos="100000">
                    <a:schemeClr val="accent4">
                      <a:shade val="65000"/>
                      <a:lumMod val="99000"/>
                      <a:satMod val="120000"/>
                      <a:shade val="78000"/>
                    </a:schemeClr>
                  </a:gs>
                </a:gsLst>
                <a:lin ang="5400000" scaled="0"/>
              </a:gradFill>
              <a:ln>
                <a:noFill/>
              </a:ln>
              <a:effectLst/>
            </c:spPr>
            <c:extLst>
              <c:ext xmlns:c16="http://schemas.microsoft.com/office/drawing/2014/chart" uri="{C3380CC4-5D6E-409C-BE32-E72D297353CC}">
                <c16:uniqueId val="{00000001-4043-49C4-B628-F0ABBC524444}"/>
              </c:ext>
            </c:extLst>
          </c:dPt>
          <c:dPt>
            <c:idx val="1"/>
            <c:bubble3D val="0"/>
            <c:spPr>
              <a:gradFill rotWithShape="1">
                <a:gsLst>
                  <a:gs pos="0">
                    <a:schemeClr val="accent4">
                      <a:satMod val="103000"/>
                      <a:lumMod val="102000"/>
                      <a:tint val="94000"/>
                    </a:schemeClr>
                  </a:gs>
                  <a:gs pos="50000">
                    <a:schemeClr val="accent4">
                      <a:satMod val="110000"/>
                      <a:lumMod val="100000"/>
                      <a:shade val="100000"/>
                    </a:schemeClr>
                  </a:gs>
                  <a:gs pos="100000">
                    <a:schemeClr val="accent4">
                      <a:lumMod val="99000"/>
                      <a:satMod val="120000"/>
                      <a:shade val="78000"/>
                    </a:schemeClr>
                  </a:gs>
                </a:gsLst>
                <a:lin ang="5400000" scaled="0"/>
              </a:gradFill>
              <a:ln>
                <a:noFill/>
              </a:ln>
              <a:effectLst/>
            </c:spPr>
            <c:extLst>
              <c:ext xmlns:c16="http://schemas.microsoft.com/office/drawing/2014/chart" uri="{C3380CC4-5D6E-409C-BE32-E72D297353CC}">
                <c16:uniqueId val="{00000003-4043-49C4-B628-F0ABBC524444}"/>
              </c:ext>
            </c:extLst>
          </c:dPt>
          <c:dPt>
            <c:idx val="2"/>
            <c:bubble3D val="0"/>
            <c:spPr>
              <a:gradFill rotWithShape="1">
                <a:gsLst>
                  <a:gs pos="0">
                    <a:schemeClr val="accent4">
                      <a:tint val="65000"/>
                      <a:satMod val="103000"/>
                      <a:lumMod val="102000"/>
                      <a:tint val="94000"/>
                    </a:schemeClr>
                  </a:gs>
                  <a:gs pos="50000">
                    <a:schemeClr val="accent4">
                      <a:tint val="65000"/>
                      <a:satMod val="110000"/>
                      <a:lumMod val="100000"/>
                      <a:shade val="100000"/>
                    </a:schemeClr>
                  </a:gs>
                  <a:gs pos="100000">
                    <a:schemeClr val="accent4">
                      <a:tint val="65000"/>
                      <a:lumMod val="99000"/>
                      <a:satMod val="120000"/>
                      <a:shade val="78000"/>
                    </a:schemeClr>
                  </a:gs>
                </a:gsLst>
                <a:lin ang="5400000" scaled="0"/>
              </a:gradFill>
              <a:ln>
                <a:noFill/>
              </a:ln>
              <a:effectLst/>
            </c:spPr>
            <c:extLst>
              <c:ext xmlns:c16="http://schemas.microsoft.com/office/drawing/2014/chart" uri="{C3380CC4-5D6E-409C-BE32-E72D297353CC}">
                <c16:uniqueId val="{00000005-4043-49C4-B628-F0ABBC524444}"/>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2"/>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Sheet1!$A$2:$A$4</c:f>
              <c:strCache>
                <c:ptCount val="3"/>
                <c:pt idx="0">
                  <c:v>نعم</c:v>
                </c:pt>
                <c:pt idx="1">
                  <c:v>لا أعرف</c:v>
                </c:pt>
                <c:pt idx="2">
                  <c:v>لا</c:v>
                </c:pt>
              </c:strCache>
            </c:strRef>
          </c:cat>
          <c:val>
            <c:numRef>
              <c:f>Sheet1!$B$2:$B$4</c:f>
              <c:numCache>
                <c:formatCode>General</c:formatCode>
                <c:ptCount val="3"/>
                <c:pt idx="0">
                  <c:v>64</c:v>
                </c:pt>
                <c:pt idx="1">
                  <c:v>27</c:v>
                </c:pt>
                <c:pt idx="2">
                  <c:v>9</c:v>
                </c:pt>
              </c:numCache>
            </c:numRef>
          </c:val>
          <c:extLst>
            <c:ext xmlns:c16="http://schemas.microsoft.com/office/drawing/2014/chart" uri="{C3380CC4-5D6E-409C-BE32-E72D297353CC}">
              <c16:uniqueId val="{00000000-27B5-44BF-926B-0A793C38A49F}"/>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ar-SA" sz="1400" dirty="0">
                <a:solidFill>
                  <a:schemeClr val="tx1"/>
                </a:solidFill>
              </a:rPr>
              <a:t>هل تتضمن الاتفاقية الحماية من العنف الأسري</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هل تتضمن الاتفاقية الحماية من العنف الأسري</c:v>
                </c:pt>
              </c:strCache>
            </c:strRef>
          </c:tx>
          <c:dPt>
            <c:idx val="0"/>
            <c:bubble3D val="0"/>
            <c:spPr>
              <a:gradFill rotWithShape="1">
                <a:gsLst>
                  <a:gs pos="0">
                    <a:schemeClr val="accent4">
                      <a:shade val="58000"/>
                      <a:satMod val="103000"/>
                      <a:lumMod val="102000"/>
                      <a:tint val="94000"/>
                    </a:schemeClr>
                  </a:gs>
                  <a:gs pos="50000">
                    <a:schemeClr val="accent4">
                      <a:shade val="58000"/>
                      <a:satMod val="110000"/>
                      <a:lumMod val="100000"/>
                      <a:shade val="100000"/>
                    </a:schemeClr>
                  </a:gs>
                  <a:gs pos="100000">
                    <a:schemeClr val="accent4">
                      <a:shade val="58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0371-4E4C-A565-8DAFDA59A1D9}"/>
              </c:ext>
            </c:extLst>
          </c:dPt>
          <c:dPt>
            <c:idx val="1"/>
            <c:bubble3D val="0"/>
            <c:spPr>
              <a:gradFill rotWithShape="1">
                <a:gsLst>
                  <a:gs pos="0">
                    <a:schemeClr val="accent4">
                      <a:shade val="86000"/>
                      <a:satMod val="103000"/>
                      <a:lumMod val="102000"/>
                      <a:tint val="94000"/>
                    </a:schemeClr>
                  </a:gs>
                  <a:gs pos="50000">
                    <a:schemeClr val="accent4">
                      <a:shade val="86000"/>
                      <a:satMod val="110000"/>
                      <a:lumMod val="100000"/>
                      <a:shade val="100000"/>
                    </a:schemeClr>
                  </a:gs>
                  <a:gs pos="100000">
                    <a:schemeClr val="accent4">
                      <a:shade val="86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0371-4E4C-A565-8DAFDA59A1D9}"/>
              </c:ext>
            </c:extLst>
          </c:dPt>
          <c:dPt>
            <c:idx val="2"/>
            <c:bubble3D val="0"/>
            <c:spPr>
              <a:gradFill rotWithShape="1">
                <a:gsLst>
                  <a:gs pos="0">
                    <a:schemeClr val="accent4">
                      <a:tint val="86000"/>
                      <a:satMod val="103000"/>
                      <a:lumMod val="102000"/>
                      <a:tint val="94000"/>
                    </a:schemeClr>
                  </a:gs>
                  <a:gs pos="50000">
                    <a:schemeClr val="accent4">
                      <a:tint val="86000"/>
                      <a:satMod val="110000"/>
                      <a:lumMod val="100000"/>
                      <a:shade val="100000"/>
                    </a:schemeClr>
                  </a:gs>
                  <a:gs pos="100000">
                    <a:schemeClr val="accent4">
                      <a:tint val="86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5-0371-4E4C-A565-8DAFDA59A1D9}"/>
              </c:ext>
            </c:extLst>
          </c:dPt>
          <c:dPt>
            <c:idx val="3"/>
            <c:bubble3D val="0"/>
            <c:spPr>
              <a:gradFill rotWithShape="1">
                <a:gsLst>
                  <a:gs pos="0">
                    <a:schemeClr val="accent4">
                      <a:tint val="58000"/>
                      <a:satMod val="103000"/>
                      <a:lumMod val="102000"/>
                      <a:tint val="94000"/>
                    </a:schemeClr>
                  </a:gs>
                  <a:gs pos="50000">
                    <a:schemeClr val="accent4">
                      <a:tint val="58000"/>
                      <a:satMod val="110000"/>
                      <a:lumMod val="100000"/>
                      <a:shade val="100000"/>
                    </a:schemeClr>
                  </a:gs>
                  <a:gs pos="100000">
                    <a:schemeClr val="accent4">
                      <a:tint val="58000"/>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7-0371-4E4C-A565-8DAFDA59A1D9}"/>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Sheet1!$A$2:$A$5</c:f>
              <c:strCache>
                <c:ptCount val="3"/>
                <c:pt idx="0">
                  <c:v>نعم</c:v>
                </c:pt>
                <c:pt idx="1">
                  <c:v>لا أعرف</c:v>
                </c:pt>
                <c:pt idx="2">
                  <c:v>لا</c:v>
                </c:pt>
              </c:strCache>
            </c:strRef>
          </c:cat>
          <c:val>
            <c:numRef>
              <c:f>Sheet1!$B$2:$B$5</c:f>
              <c:numCache>
                <c:formatCode>General</c:formatCode>
                <c:ptCount val="4"/>
                <c:pt idx="0">
                  <c:v>54</c:v>
                </c:pt>
                <c:pt idx="1">
                  <c:v>13</c:v>
                </c:pt>
                <c:pt idx="2">
                  <c:v>33</c:v>
                </c:pt>
              </c:numCache>
            </c:numRef>
          </c:val>
          <c:extLst>
            <c:ext xmlns:c16="http://schemas.microsoft.com/office/drawing/2014/chart" uri="{C3380CC4-5D6E-409C-BE32-E72D297353CC}">
              <c16:uniqueId val="{00000000-7900-45F4-8F5C-F18273FB1984}"/>
            </c:ext>
          </c:extLst>
        </c:ser>
        <c:dLbls>
          <c:dLblPos val="inEnd"/>
          <c:showLegendKey val="0"/>
          <c:showVal val="0"/>
          <c:showCatName val="0"/>
          <c:showSerName val="0"/>
          <c:showPercent val="1"/>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ar-SA" sz="1400" dirty="0">
                <a:solidFill>
                  <a:schemeClr val="tx1"/>
                </a:solidFill>
              </a:rPr>
              <a:t>الرغبة والاستعداد للانخراط في عمل جماعي للتأثير على الحكومات لتبني اتفاقية </a:t>
            </a:r>
            <a:r>
              <a:rPr lang="en-US" sz="1400" dirty="0">
                <a:solidFill>
                  <a:schemeClr val="tx1"/>
                </a:solidFill>
              </a:rPr>
              <a:t>C190</a:t>
            </a:r>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الرغبة والاستعداد للانخراط في عمل جماعي للتأثير على الحكومات لتبني اتفاقية C190</c:v>
                </c:pt>
              </c:strCache>
            </c:strRef>
          </c:tx>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1-8668-477D-B250-4EC66D955980}"/>
              </c:ext>
            </c:extLst>
          </c:dPt>
          <c:dPt>
            <c:idx val="1"/>
            <c:bubble3D val="0"/>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a:outerShdw blurRad="57150" dist="19050" dir="5400000" algn="ctr" rotWithShape="0">
                  <a:srgbClr val="000000">
                    <a:alpha val="63000"/>
                  </a:srgbClr>
                </a:outerShdw>
              </a:effectLst>
            </c:spPr>
            <c:extLst>
              <c:ext xmlns:c16="http://schemas.microsoft.com/office/drawing/2014/chart" uri="{C3380CC4-5D6E-409C-BE32-E72D297353CC}">
                <c16:uniqueId val="{00000003-8668-477D-B250-4EC66D955980}"/>
              </c:ext>
            </c:extLst>
          </c:dPt>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inEnd"/>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نعم</c:v>
                </c:pt>
                <c:pt idx="1">
                  <c:v>لا أعرف</c:v>
                </c:pt>
              </c:strCache>
            </c:strRef>
          </c:cat>
          <c:val>
            <c:numRef>
              <c:f>Sheet1!$B$2:$B$3</c:f>
              <c:numCache>
                <c:formatCode>General</c:formatCode>
                <c:ptCount val="2"/>
                <c:pt idx="0">
                  <c:v>71</c:v>
                </c:pt>
                <c:pt idx="1">
                  <c:v>29</c:v>
                </c:pt>
              </c:numCache>
            </c:numRef>
          </c:val>
          <c:extLst>
            <c:ext xmlns:c16="http://schemas.microsoft.com/office/drawing/2014/chart" uri="{C3380CC4-5D6E-409C-BE32-E72D297353CC}">
              <c16:uniqueId val="{00000000-47FE-4FED-B8B6-978CFA52704D}"/>
            </c:ext>
          </c:extLst>
        </c:ser>
        <c:dLbls>
          <c:dLblPos val="inEnd"/>
          <c:showLegendKey val="0"/>
          <c:showVal val="0"/>
          <c:showCatName val="1"/>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chemeClr val="accent1"/>
            </a:solidFill>
            <a:ln>
              <a:noFill/>
            </a:ln>
            <a:effectLst/>
          </c:spPr>
          <c:invertIfNegative val="0"/>
          <c:dPt>
            <c:idx val="0"/>
            <c:invertIfNegative val="0"/>
            <c:bubble3D val="0"/>
            <c:spPr>
              <a:solidFill>
                <a:srgbClr val="0070C0"/>
              </a:solidFill>
              <a:ln>
                <a:noFill/>
              </a:ln>
              <a:effectLst/>
            </c:spPr>
            <c:extLst>
              <c:ext xmlns:c16="http://schemas.microsoft.com/office/drawing/2014/chart" uri="{C3380CC4-5D6E-409C-BE32-E72D297353CC}">
                <c16:uniqueId val="{00000001-7D1F-4995-8FBB-567E8286D569}"/>
              </c:ext>
            </c:extLst>
          </c:dPt>
          <c:dPt>
            <c:idx val="1"/>
            <c:invertIfNegative val="0"/>
            <c:bubble3D val="0"/>
            <c:spPr>
              <a:solidFill>
                <a:srgbClr val="D40CFC"/>
              </a:solidFill>
              <a:ln>
                <a:noFill/>
              </a:ln>
              <a:effectLst/>
            </c:spPr>
            <c:extLst>
              <c:ext xmlns:c16="http://schemas.microsoft.com/office/drawing/2014/chart" uri="{C3380CC4-5D6E-409C-BE32-E72D297353CC}">
                <c16:uniqueId val="{00000003-7D1F-4995-8FBB-567E8286D569}"/>
              </c:ext>
            </c:extLst>
          </c:dPt>
          <c:dPt>
            <c:idx val="2"/>
            <c:invertIfNegative val="0"/>
            <c:bubble3D val="0"/>
            <c:spPr>
              <a:solidFill>
                <a:schemeClr val="accent4">
                  <a:lumMod val="60000"/>
                  <a:lumOff val="40000"/>
                </a:schemeClr>
              </a:solidFill>
              <a:ln>
                <a:noFill/>
              </a:ln>
              <a:effectLst/>
            </c:spPr>
            <c:extLst>
              <c:ext xmlns:c16="http://schemas.microsoft.com/office/drawing/2014/chart" uri="{C3380CC4-5D6E-409C-BE32-E72D297353CC}">
                <c16:uniqueId val="{00000005-7D1F-4995-8FBB-567E8286D569}"/>
              </c:ext>
            </c:extLst>
          </c:dPt>
          <c:dPt>
            <c:idx val="3"/>
            <c:invertIfNegative val="0"/>
            <c:bubble3D val="0"/>
            <c:spPr>
              <a:solidFill>
                <a:srgbClr val="DA2E57"/>
              </a:solidFill>
              <a:ln>
                <a:noFill/>
              </a:ln>
              <a:effectLst/>
            </c:spPr>
            <c:extLst>
              <c:ext xmlns:c16="http://schemas.microsoft.com/office/drawing/2014/chart" uri="{C3380CC4-5D6E-409C-BE32-E72D297353CC}">
                <c16:uniqueId val="{00000007-7D1F-4995-8FBB-567E8286D569}"/>
              </c:ext>
            </c:extLst>
          </c:dPt>
          <c:dPt>
            <c:idx val="4"/>
            <c:invertIfNegative val="0"/>
            <c:bubble3D val="0"/>
            <c:spPr>
              <a:solidFill>
                <a:srgbClr val="25E3AD"/>
              </a:solidFill>
              <a:ln>
                <a:noFill/>
              </a:ln>
              <a:effectLst/>
            </c:spPr>
            <c:extLst>
              <c:ext xmlns:c16="http://schemas.microsoft.com/office/drawing/2014/chart" uri="{C3380CC4-5D6E-409C-BE32-E72D297353CC}">
                <c16:uniqueId val="{00000009-7D1F-4995-8FBB-567E8286D569}"/>
              </c:ext>
            </c:extLst>
          </c:dPt>
          <c:dPt>
            <c:idx val="5"/>
            <c:invertIfNegative val="0"/>
            <c:bubble3D val="0"/>
            <c:spPr>
              <a:solidFill>
                <a:schemeClr val="accent1">
                  <a:lumMod val="60000"/>
                  <a:lumOff val="40000"/>
                </a:schemeClr>
              </a:solidFill>
              <a:ln>
                <a:noFill/>
              </a:ln>
              <a:effectLst/>
            </c:spPr>
            <c:extLst>
              <c:ext xmlns:c16="http://schemas.microsoft.com/office/drawing/2014/chart" uri="{C3380CC4-5D6E-409C-BE32-E72D297353CC}">
                <c16:uniqueId val="{0000000B-7D1F-4995-8FBB-567E8286D569}"/>
              </c:ext>
            </c:extLst>
          </c:dPt>
          <c:dPt>
            <c:idx val="7"/>
            <c:invertIfNegative val="0"/>
            <c:bubble3D val="0"/>
            <c:spPr>
              <a:solidFill>
                <a:srgbClr val="0AFEED"/>
              </a:solidFill>
              <a:ln>
                <a:noFill/>
              </a:ln>
              <a:effectLst/>
            </c:spPr>
            <c:extLst>
              <c:ext xmlns:c16="http://schemas.microsoft.com/office/drawing/2014/chart" uri="{C3380CC4-5D6E-409C-BE32-E72D297353CC}">
                <c16:uniqueId val="{0000000D-7D1F-4995-8FBB-567E8286D569}"/>
              </c:ext>
            </c:extLst>
          </c:dPt>
          <c:dPt>
            <c:idx val="8"/>
            <c:invertIfNegative val="0"/>
            <c:bubble3D val="0"/>
            <c:spPr>
              <a:solidFill>
                <a:srgbClr val="D23675"/>
              </a:solidFill>
              <a:ln>
                <a:noFill/>
              </a:ln>
              <a:effectLst/>
            </c:spPr>
            <c:extLst>
              <c:ext xmlns:c16="http://schemas.microsoft.com/office/drawing/2014/chart" uri="{C3380CC4-5D6E-409C-BE32-E72D297353CC}">
                <c16:uniqueId val="{0000000F-7D1F-4995-8FBB-567E8286D569}"/>
              </c:ext>
            </c:extLst>
          </c:dPt>
          <c:dPt>
            <c:idx val="9"/>
            <c:invertIfNegative val="0"/>
            <c:bubble3D val="0"/>
            <c:spPr>
              <a:solidFill>
                <a:srgbClr val="7030A0"/>
              </a:solidFill>
              <a:ln>
                <a:noFill/>
              </a:ln>
              <a:effectLst/>
            </c:spPr>
            <c:extLst>
              <c:ext xmlns:c16="http://schemas.microsoft.com/office/drawing/2014/chart" uri="{C3380CC4-5D6E-409C-BE32-E72D297353CC}">
                <c16:uniqueId val="{00000011-7D1F-4995-8FBB-567E8286D569}"/>
              </c:ext>
            </c:extLst>
          </c:dPt>
          <c:dPt>
            <c:idx val="10"/>
            <c:invertIfNegative val="0"/>
            <c:bubble3D val="0"/>
            <c:spPr>
              <a:solidFill>
                <a:srgbClr val="FFC000"/>
              </a:solidFill>
              <a:ln>
                <a:noFill/>
              </a:ln>
              <a:effectLst/>
            </c:spPr>
            <c:extLst>
              <c:ext xmlns:c16="http://schemas.microsoft.com/office/drawing/2014/chart" uri="{C3380CC4-5D6E-409C-BE32-E72D297353CC}">
                <c16:uniqueId val="{00000013-7D1F-4995-8FBB-567E8286D569}"/>
              </c:ext>
            </c:extLst>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 8'!$A$1:$A$11</c:f>
              <c:strCache>
                <c:ptCount val="11"/>
                <c:pt idx="0">
                  <c:v>الأردن</c:v>
                </c:pt>
                <c:pt idx="1">
                  <c:v>العراق</c:v>
                </c:pt>
                <c:pt idx="2">
                  <c:v>الكويت</c:v>
                </c:pt>
                <c:pt idx="3">
                  <c:v>المغرب</c:v>
                </c:pt>
                <c:pt idx="4">
                  <c:v>اليمن</c:v>
                </c:pt>
                <c:pt idx="5">
                  <c:v>تونس</c:v>
                </c:pt>
                <c:pt idx="6">
                  <c:v>سوريا</c:v>
                </c:pt>
                <c:pt idx="7">
                  <c:v>فلسطين</c:v>
                </c:pt>
                <c:pt idx="8">
                  <c:v>لبنان</c:v>
                </c:pt>
                <c:pt idx="9">
                  <c:v>ليبيا</c:v>
                </c:pt>
                <c:pt idx="10">
                  <c:v>مصر</c:v>
                </c:pt>
              </c:strCache>
            </c:strRef>
          </c:cat>
          <c:val>
            <c:numRef>
              <c:f>'fig 8'!$B$1:$B$11</c:f>
              <c:numCache>
                <c:formatCode>0%</c:formatCode>
                <c:ptCount val="11"/>
                <c:pt idx="0">
                  <c:v>0.67</c:v>
                </c:pt>
                <c:pt idx="1">
                  <c:v>0.8</c:v>
                </c:pt>
                <c:pt idx="2">
                  <c:v>1</c:v>
                </c:pt>
                <c:pt idx="3">
                  <c:v>0.78</c:v>
                </c:pt>
                <c:pt idx="4">
                  <c:v>1</c:v>
                </c:pt>
                <c:pt idx="5">
                  <c:v>1</c:v>
                </c:pt>
                <c:pt idx="6">
                  <c:v>0</c:v>
                </c:pt>
                <c:pt idx="7">
                  <c:v>0.73</c:v>
                </c:pt>
                <c:pt idx="8">
                  <c:v>0.3</c:v>
                </c:pt>
                <c:pt idx="9">
                  <c:v>0.83</c:v>
                </c:pt>
                <c:pt idx="10">
                  <c:v>1</c:v>
                </c:pt>
              </c:numCache>
            </c:numRef>
          </c:val>
          <c:extLst>
            <c:ext xmlns:c16="http://schemas.microsoft.com/office/drawing/2014/chart" uri="{C3380CC4-5D6E-409C-BE32-E72D297353CC}">
              <c16:uniqueId val="{00000014-7D1F-4995-8FBB-567E8286D569}"/>
            </c:ext>
          </c:extLst>
        </c:ser>
        <c:dLbls>
          <c:showLegendKey val="0"/>
          <c:showVal val="0"/>
          <c:showCatName val="0"/>
          <c:showSerName val="0"/>
          <c:showPercent val="0"/>
          <c:showBubbleSize val="0"/>
        </c:dLbls>
        <c:gapWidth val="32"/>
        <c:overlap val="-27"/>
        <c:axId val="112007728"/>
        <c:axId val="112012720"/>
      </c:barChart>
      <c:catAx>
        <c:axId val="112007728"/>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2012720"/>
        <c:crosses val="autoZero"/>
        <c:auto val="1"/>
        <c:lblAlgn val="ctr"/>
        <c:lblOffset val="100"/>
        <c:noMultiLvlLbl val="0"/>
      </c:catAx>
      <c:valAx>
        <c:axId val="112012720"/>
        <c:scaling>
          <c:orientation val="minMax"/>
          <c:max val="1"/>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1200772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حضرت فعالية </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cat>
            <c:strRef>
              <c:f>Sheet1!$A$2:$A$4</c:f>
              <c:strCache>
                <c:ptCount val="3"/>
                <c:pt idx="0">
                  <c:v>نعم</c:v>
                </c:pt>
                <c:pt idx="1">
                  <c:v>لا أعرف</c:v>
                </c:pt>
                <c:pt idx="2">
                  <c:v>لا</c:v>
                </c:pt>
              </c:strCache>
            </c:strRef>
          </c:cat>
          <c:val>
            <c:numRef>
              <c:f>Sheet1!$B$2:$B$4</c:f>
              <c:numCache>
                <c:formatCode>General</c:formatCode>
                <c:ptCount val="3"/>
                <c:pt idx="0">
                  <c:v>44</c:v>
                </c:pt>
                <c:pt idx="1">
                  <c:v>0</c:v>
                </c:pt>
                <c:pt idx="2">
                  <c:v>0</c:v>
                </c:pt>
              </c:numCache>
            </c:numRef>
          </c:val>
          <c:extLst>
            <c:ext xmlns:c16="http://schemas.microsoft.com/office/drawing/2014/chart" uri="{C3380CC4-5D6E-409C-BE32-E72D297353CC}">
              <c16:uniqueId val="{00000000-ADDD-4AD6-89BE-A9D31B280027}"/>
            </c:ext>
          </c:extLst>
        </c:ser>
        <c:ser>
          <c:idx val="1"/>
          <c:order val="1"/>
          <c:tx>
            <c:strRef>
              <c:f>Sheet1!$C$1</c:f>
              <c:strCache>
                <c:ptCount val="1"/>
                <c:pt idx="0">
                  <c:v>لم تحضر فعالية </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cat>
            <c:strRef>
              <c:f>Sheet1!$A$2:$A$4</c:f>
              <c:strCache>
                <c:ptCount val="3"/>
                <c:pt idx="0">
                  <c:v>نعم</c:v>
                </c:pt>
                <c:pt idx="1">
                  <c:v>لا أعرف</c:v>
                </c:pt>
                <c:pt idx="2">
                  <c:v>لا</c:v>
                </c:pt>
              </c:strCache>
            </c:strRef>
          </c:cat>
          <c:val>
            <c:numRef>
              <c:f>Sheet1!$C$2:$C$4</c:f>
              <c:numCache>
                <c:formatCode>General</c:formatCode>
                <c:ptCount val="3"/>
                <c:pt idx="0">
                  <c:v>29</c:v>
                </c:pt>
                <c:pt idx="1">
                  <c:v>6</c:v>
                </c:pt>
                <c:pt idx="2">
                  <c:v>1</c:v>
                </c:pt>
              </c:numCache>
            </c:numRef>
          </c:val>
          <c:extLst>
            <c:ext xmlns:c16="http://schemas.microsoft.com/office/drawing/2014/chart" uri="{C3380CC4-5D6E-409C-BE32-E72D297353CC}">
              <c16:uniqueId val="{00000001-ADDD-4AD6-89BE-A9D31B280027}"/>
            </c:ext>
          </c:extLst>
        </c:ser>
        <c:dLbls>
          <c:showLegendKey val="0"/>
          <c:showVal val="0"/>
          <c:showCatName val="0"/>
          <c:showSerName val="0"/>
          <c:showPercent val="0"/>
          <c:showBubbleSize val="0"/>
        </c:dLbls>
        <c:gapWidth val="100"/>
        <c:axId val="1748940175"/>
        <c:axId val="1748942255"/>
      </c:barChart>
      <c:catAx>
        <c:axId val="1748940175"/>
        <c:scaling>
          <c:orientation val="minMax"/>
        </c:scaling>
        <c:delete val="0"/>
        <c:axPos val="l"/>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48942255"/>
        <c:crosses val="autoZero"/>
        <c:auto val="1"/>
        <c:lblAlgn val="ctr"/>
        <c:lblOffset val="100"/>
        <c:noMultiLvlLbl val="0"/>
      </c:catAx>
      <c:valAx>
        <c:axId val="1748942255"/>
        <c:scaling>
          <c:orientation val="minMax"/>
        </c:scaling>
        <c:delete val="0"/>
        <c:axPos val="b"/>
        <c:majorGridlines>
          <c:spPr>
            <a:ln w="9525" cap="flat" cmpd="sng" algn="ctr">
              <a:solidFill>
                <a:schemeClr val="tx2">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crossAx val="174894017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withinLinear" id="17">
  <a:schemeClr val="accent4"/>
</cs:colorStyle>
</file>

<file path=ppt/charts/colors5.xml><?xml version="1.0" encoding="utf-8"?>
<cs:colorStyle xmlns:cs="http://schemas.microsoft.com/office/drawing/2012/chartStyle" xmlns:a="http://schemas.openxmlformats.org/drawingml/2006/main" meth="withinLinear" id="17">
  <a:schemeClr val="accent4"/>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2.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lt1"/>
    </cs:fontRef>
    <cs:defRPr sz="900"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6.xml><?xml version="1.0" encoding="utf-8"?>
<cs:chartStyle xmlns:cs="http://schemas.microsoft.com/office/drawing/2012/chartStyle" xmlns:a="http://schemas.openxmlformats.org/drawingml/2006/main" id="344">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tx1"/>
    </cs:fontRef>
  </cs:dataPoint>
  <cs:dataPoint3D>
    <cs:lnRef idx="0"/>
    <cs:fillRef idx="3">
      <cs:styleClr val="auto"/>
    </cs:fillRef>
    <cs:effectRef idx="3"/>
    <cs:fontRef idx="minor">
      <a:schemeClr val="tx1"/>
    </cs:fontRef>
  </cs:dataPoint3D>
  <cs:dataPointLine>
    <cs:lnRef idx="0">
      <cs:styleClr val="auto"/>
    </cs:lnRef>
    <cs:fillRef idx="3"/>
    <cs:effectRef idx="3"/>
    <cs:fontRef idx="minor">
      <a:schemeClr val="tx1"/>
    </cs:fontRef>
    <cs:spPr>
      <a:ln w="34925" cap="rnd">
        <a:solidFill>
          <a:schemeClr val="phClr"/>
        </a:solidFill>
        <a:round/>
      </a:ln>
    </cs:spPr>
  </cs:dataPointLine>
  <cs:dataPointMarker>
    <cs:lnRef idx="0">
      <cs:styleClr val="auto"/>
    </cs:lnRef>
    <cs:fillRef idx="3">
      <cs:styleClr val="auto"/>
    </cs:fillRef>
    <cs:effectRef idx="3"/>
    <cs:fontRef idx="minor">
      <a:schemeClr val="tx1"/>
    </cs:fontRef>
    <cs:spPr>
      <a:ln w="9525">
        <a:solidFill>
          <a:schemeClr val="phClr"/>
        </a:solidFill>
        <a:round/>
      </a:ln>
    </cs:spPr>
  </cs:dataPointMarker>
  <cs:dataPointMarkerLayout symbol="circle" size="6"/>
  <cs:dataPointWireframe>
    <cs:lnRef idx="0">
      <cs:styleClr val="auto"/>
    </cs:lnRef>
    <cs:fillRef idx="3"/>
    <cs:effectRef idx="3"/>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39640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1669604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291B17-9318-49DB-B28B-6E5994AE9581}" type="datetime1">
              <a:rPr lang="en-US" smtClean="0"/>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550787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8DD82B9-B8EE-4375-B6FF-88FA6ABB15D9}" type="datetime1">
              <a:rPr lang="en-US" smtClean="0"/>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00237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497495-0637-405E-AE64-5CC7506D51F5}" type="datetime1">
              <a:rPr lang="en-US" smtClean="0"/>
              <a:t>2/2/2023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178229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8397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2/2/2023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993758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2/2/2023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88466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2/2/2023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407861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82884F1-FFEA-405F-9602-3DCA865EDA4E}" type="datetime1">
              <a:rPr lang="en-US" smtClean="0"/>
              <a:t>2/2/2023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2570318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2/2/2023</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78511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291B17-9318-49DB-B28B-6E5994AE9581}" type="datetime1">
              <a:rPr lang="en-US" smtClean="0"/>
              <a:t>2/2/2023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98EE3D-8CD1-4C3F-BD1C-C98C9596463C}" type="slidenum">
              <a:rPr lang="en-US" smtClean="0"/>
              <a:t>‹#›</a:t>
            </a:fld>
            <a:endParaRPr lang="en-US" dirty="0"/>
          </a:p>
        </p:txBody>
      </p:sp>
    </p:spTree>
    <p:extLst>
      <p:ext uri="{BB962C8B-B14F-4D97-AF65-F5344CB8AC3E}">
        <p14:creationId xmlns:p14="http://schemas.microsoft.com/office/powerpoint/2010/main" val="471772424"/>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1" name="Rectangle 26">
            <a:extLst>
              <a:ext uri="{FF2B5EF4-FFF2-40B4-BE49-F238E27FC236}">
                <a16:creationId xmlns:a16="http://schemas.microsoft.com/office/drawing/2014/main" id="{C475749F-F487-4EFB-ABC7-C1359590EB7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4E3CCE-CB19-58D2-282C-2399D0328271}"/>
              </a:ext>
            </a:extLst>
          </p:cNvPr>
          <p:cNvSpPr>
            <a:spLocks noGrp="1"/>
          </p:cNvSpPr>
          <p:nvPr>
            <p:ph type="ctrTitle"/>
          </p:nvPr>
        </p:nvSpPr>
        <p:spPr>
          <a:xfrm>
            <a:off x="7180028" y="3376123"/>
            <a:ext cx="4515147" cy="1529232"/>
          </a:xfrm>
        </p:spPr>
        <p:txBody>
          <a:bodyPr>
            <a:normAutofit/>
          </a:bodyPr>
          <a:lstStyle/>
          <a:p>
            <a:pPr algn="r" rtl="1">
              <a:lnSpc>
                <a:spcPct val="120000"/>
              </a:lnSpc>
            </a:pPr>
            <a:r>
              <a:rPr lang="ar-EG" sz="2400" dirty="0">
                <a:effectLst/>
                <a:latin typeface="+mn-lt"/>
                <a:ea typeface="Calibri" panose="020F0502020204030204" pitchFamily="34" charset="0"/>
                <a:cs typeface="+mn-cs"/>
              </a:rPr>
              <a:t>نتائج </a:t>
            </a:r>
            <a:r>
              <a:rPr lang="ar-SA" sz="2400" dirty="0">
                <a:effectLst/>
                <a:latin typeface="+mn-lt"/>
                <a:ea typeface="Calibri" panose="020F0502020204030204" pitchFamily="34" charset="0"/>
                <a:cs typeface="+mn-cs"/>
              </a:rPr>
              <a:t>مسح تقييم مستوى </a:t>
            </a:r>
            <a:r>
              <a:rPr lang="ar-EG" sz="2400" dirty="0">
                <a:effectLst/>
                <a:latin typeface="+mn-lt"/>
                <a:ea typeface="Calibri" panose="020F0502020204030204" pitchFamily="34" charset="0"/>
                <a:cs typeface="+mn-cs"/>
              </a:rPr>
              <a:t>ال</a:t>
            </a:r>
            <a:r>
              <a:rPr lang="ar-SA" sz="2400" dirty="0">
                <a:effectLst/>
                <a:latin typeface="+mn-lt"/>
                <a:ea typeface="Calibri" panose="020F0502020204030204" pitchFamily="34" charset="0"/>
                <a:cs typeface="+mn-cs"/>
              </a:rPr>
              <a:t>معرفة حول اتفاقية منظمة العمل الدولية رقم 190 لمكافحة العنف والتحرش في العمل</a:t>
            </a:r>
            <a:r>
              <a:rPr lang="ar-EG" sz="2400" dirty="0">
                <a:effectLst/>
                <a:latin typeface="+mn-lt"/>
                <a:ea typeface="Calibri" panose="020F0502020204030204" pitchFamily="34" charset="0"/>
                <a:cs typeface="+mn-cs"/>
              </a:rPr>
              <a:t>.</a:t>
            </a:r>
            <a:endParaRPr lang="en-GB" sz="2400" dirty="0">
              <a:latin typeface="+mn-lt"/>
              <a:cs typeface="+mn-cs"/>
            </a:endParaRPr>
          </a:p>
        </p:txBody>
      </p:sp>
      <p:sp>
        <p:nvSpPr>
          <p:cNvPr id="5" name="Subtitle 4">
            <a:extLst>
              <a:ext uri="{FF2B5EF4-FFF2-40B4-BE49-F238E27FC236}">
                <a16:creationId xmlns:a16="http://schemas.microsoft.com/office/drawing/2014/main" id="{71596DBE-87EE-23CA-8D01-B833F6BF2BDC}"/>
              </a:ext>
            </a:extLst>
          </p:cNvPr>
          <p:cNvSpPr>
            <a:spLocks noGrp="1"/>
          </p:cNvSpPr>
          <p:nvPr>
            <p:ph type="subTitle" idx="1"/>
          </p:nvPr>
        </p:nvSpPr>
        <p:spPr>
          <a:xfrm>
            <a:off x="7529885" y="5119960"/>
            <a:ext cx="4165290" cy="617620"/>
          </a:xfrm>
        </p:spPr>
        <p:txBody>
          <a:bodyPr>
            <a:normAutofit/>
          </a:bodyPr>
          <a:lstStyle/>
          <a:p>
            <a:pPr algn="r"/>
            <a:r>
              <a:rPr lang="ar-SA" b="1" dirty="0">
                <a:effectLst/>
                <a:ea typeface="Calibri" panose="020F0502020204030204" pitchFamily="34" charset="0"/>
              </a:rPr>
              <a:t>الشبكة العربية للمجتمع المدني النسوي </a:t>
            </a:r>
            <a:endParaRPr lang="en-GB" b="1" dirty="0"/>
          </a:p>
        </p:txBody>
      </p:sp>
      <p:pic>
        <p:nvPicPr>
          <p:cNvPr id="22" name="Picture 3" descr="A mosaic of colorful geometric shapes">
            <a:extLst>
              <a:ext uri="{FF2B5EF4-FFF2-40B4-BE49-F238E27FC236}">
                <a16:creationId xmlns:a16="http://schemas.microsoft.com/office/drawing/2014/main" id="{20C8B3FF-E394-0251-7979-0C594CD7A84E}"/>
              </a:ext>
            </a:extLst>
          </p:cNvPr>
          <p:cNvPicPr>
            <a:picLocks noChangeAspect="1"/>
          </p:cNvPicPr>
          <p:nvPr/>
        </p:nvPicPr>
        <p:blipFill rotWithShape="1">
          <a:blip r:embed="rId2"/>
          <a:srcRect r="12044"/>
          <a:stretch/>
        </p:blipFill>
        <p:spPr>
          <a:xfrm>
            <a:off x="-2192" y="10"/>
            <a:ext cx="8436340" cy="6857990"/>
          </a:xfrm>
          <a:custGeom>
            <a:avLst/>
            <a:gdLst/>
            <a:ahLst/>
            <a:cxnLst/>
            <a:rect l="l" t="t" r="r" b="b"/>
            <a:pathLst>
              <a:path w="8436340" h="6858000">
                <a:moveTo>
                  <a:pt x="6950358" y="3911316"/>
                </a:moveTo>
                <a:lnTo>
                  <a:pt x="6950358" y="3925503"/>
                </a:lnTo>
                <a:lnTo>
                  <a:pt x="6948404" y="3918409"/>
                </a:lnTo>
                <a:close/>
                <a:moveTo>
                  <a:pt x="890899" y="2071857"/>
                </a:moveTo>
                <a:cubicBezTo>
                  <a:pt x="890899" y="2071857"/>
                  <a:pt x="890899" y="2071857"/>
                  <a:pt x="4934362" y="2071857"/>
                </a:cubicBezTo>
                <a:cubicBezTo>
                  <a:pt x="5187625" y="2071857"/>
                  <a:pt x="5432153" y="2211072"/>
                  <a:pt x="5554418" y="2437296"/>
                </a:cubicBezTo>
                <a:cubicBezTo>
                  <a:pt x="5554418" y="2437296"/>
                  <a:pt x="5554418" y="2437296"/>
                  <a:pt x="7580515" y="5926372"/>
                </a:cubicBezTo>
                <a:cubicBezTo>
                  <a:pt x="7711513" y="6143896"/>
                  <a:pt x="7711513" y="6422327"/>
                  <a:pt x="7580515" y="6639850"/>
                </a:cubicBezTo>
                <a:cubicBezTo>
                  <a:pt x="7580515" y="6639850"/>
                  <a:pt x="7580515" y="6639850"/>
                  <a:pt x="7473670" y="6823844"/>
                </a:cubicBezTo>
                <a:lnTo>
                  <a:pt x="7453836" y="6858000"/>
                </a:lnTo>
                <a:lnTo>
                  <a:pt x="0" y="6858000"/>
                </a:lnTo>
                <a:lnTo>
                  <a:pt x="0" y="2890622"/>
                </a:lnTo>
                <a:lnTo>
                  <a:pt x="78831" y="2754282"/>
                </a:lnTo>
                <a:cubicBezTo>
                  <a:pt x="137995" y="2651956"/>
                  <a:pt x="199068" y="2546330"/>
                  <a:pt x="262110" y="2437296"/>
                </a:cubicBezTo>
                <a:cubicBezTo>
                  <a:pt x="393108" y="2211072"/>
                  <a:pt x="628904" y="2071857"/>
                  <a:pt x="890899" y="2071857"/>
                </a:cubicBezTo>
                <a:close/>
                <a:moveTo>
                  <a:pt x="6355444" y="753840"/>
                </a:moveTo>
                <a:cubicBezTo>
                  <a:pt x="6355444" y="753840"/>
                  <a:pt x="6355444" y="753840"/>
                  <a:pt x="7595013" y="753840"/>
                </a:cubicBezTo>
                <a:cubicBezTo>
                  <a:pt x="7672653" y="753840"/>
                  <a:pt x="7747616" y="796518"/>
                  <a:pt x="7785098" y="865869"/>
                </a:cubicBezTo>
                <a:cubicBezTo>
                  <a:pt x="7785098" y="865869"/>
                  <a:pt x="7785098" y="865869"/>
                  <a:pt x="8406222" y="1935484"/>
                </a:cubicBezTo>
                <a:cubicBezTo>
                  <a:pt x="8446380" y="2002169"/>
                  <a:pt x="8446380" y="2087523"/>
                  <a:pt x="8406222" y="2154207"/>
                </a:cubicBezTo>
                <a:cubicBezTo>
                  <a:pt x="8406222" y="2154207"/>
                  <a:pt x="8406222" y="2154207"/>
                  <a:pt x="7785098" y="3223823"/>
                </a:cubicBezTo>
                <a:cubicBezTo>
                  <a:pt x="7747616" y="3293174"/>
                  <a:pt x="7672653" y="3335852"/>
                  <a:pt x="7595013" y="3335852"/>
                </a:cubicBezTo>
                <a:cubicBezTo>
                  <a:pt x="7595013" y="3335852"/>
                  <a:pt x="7595013" y="3335852"/>
                  <a:pt x="6355444" y="3335852"/>
                </a:cubicBezTo>
                <a:cubicBezTo>
                  <a:pt x="6275127" y="3335852"/>
                  <a:pt x="6202841" y="3293174"/>
                  <a:pt x="6162682" y="3223823"/>
                </a:cubicBezTo>
                <a:cubicBezTo>
                  <a:pt x="6162682" y="3223823"/>
                  <a:pt x="6162682" y="3223823"/>
                  <a:pt x="5544237" y="2154207"/>
                </a:cubicBezTo>
                <a:cubicBezTo>
                  <a:pt x="5504078" y="2087523"/>
                  <a:pt x="5504078" y="2002169"/>
                  <a:pt x="5544237" y="1935484"/>
                </a:cubicBezTo>
                <a:cubicBezTo>
                  <a:pt x="5544237" y="1935484"/>
                  <a:pt x="5544237" y="1935484"/>
                  <a:pt x="6162682" y="865869"/>
                </a:cubicBezTo>
                <a:cubicBezTo>
                  <a:pt x="6202841" y="796518"/>
                  <a:pt x="6275127" y="753840"/>
                  <a:pt x="6355444" y="753840"/>
                </a:cubicBezTo>
                <a:close/>
                <a:moveTo>
                  <a:pt x="0" y="0"/>
                </a:moveTo>
                <a:lnTo>
                  <a:pt x="6535339" y="0"/>
                </a:lnTo>
                <a:lnTo>
                  <a:pt x="6421432" y="196155"/>
                </a:lnTo>
                <a:cubicBezTo>
                  <a:pt x="6196056" y="584267"/>
                  <a:pt x="5928944" y="1044253"/>
                  <a:pt x="5612367" y="1589421"/>
                </a:cubicBezTo>
                <a:cubicBezTo>
                  <a:pt x="5490102" y="1815646"/>
                  <a:pt x="5245573" y="1954861"/>
                  <a:pt x="4992310" y="1954861"/>
                </a:cubicBezTo>
                <a:cubicBezTo>
                  <a:pt x="4992310" y="1954861"/>
                  <a:pt x="4992310" y="1954861"/>
                  <a:pt x="948847" y="1954861"/>
                </a:cubicBezTo>
                <a:cubicBezTo>
                  <a:pt x="686852" y="1954861"/>
                  <a:pt x="451057" y="1815646"/>
                  <a:pt x="320058" y="1589421"/>
                </a:cubicBezTo>
                <a:cubicBezTo>
                  <a:pt x="320058" y="1589421"/>
                  <a:pt x="320058" y="1589421"/>
                  <a:pt x="4048" y="1042874"/>
                </a:cubicBezTo>
                <a:lnTo>
                  <a:pt x="0" y="1035874"/>
                </a:lnTo>
                <a:close/>
              </a:path>
            </a:pathLst>
          </a:custGeom>
        </p:spPr>
      </p:pic>
    </p:spTree>
    <p:extLst>
      <p:ext uri="{BB962C8B-B14F-4D97-AF65-F5344CB8AC3E}">
        <p14:creationId xmlns:p14="http://schemas.microsoft.com/office/powerpoint/2010/main" val="2940726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4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Arc 5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72565DAE-3DA6-5034-3EF9-CC9DBEB9299A}"/>
              </a:ext>
            </a:extLst>
          </p:cNvPr>
          <p:cNvSpPr>
            <a:spLocks noGrp="1"/>
          </p:cNvSpPr>
          <p:nvPr>
            <p:ph idx="1"/>
          </p:nvPr>
        </p:nvSpPr>
        <p:spPr>
          <a:xfrm>
            <a:off x="838200" y="1825625"/>
            <a:ext cx="10515600" cy="4351338"/>
          </a:xfrm>
        </p:spPr>
        <p:txBody>
          <a:bodyPr>
            <a:normAutofit/>
          </a:bodyPr>
          <a:lstStyle/>
          <a:p>
            <a:pPr algn="r" rtl="1"/>
            <a:r>
              <a:rPr lang="ar-SA" dirty="0"/>
              <a:t>بينما كان معظم المستجيبين  والمستجيبات يعرفون عن </a:t>
            </a:r>
            <a:r>
              <a:rPr lang="en-GB" dirty="0"/>
              <a:t>C190 ، </a:t>
            </a:r>
            <a:r>
              <a:rPr lang="ar-SA" dirty="0"/>
              <a:t>لا يزال أكثر من نصفهم يفتقر إلى التدريب المتخصص على الاتفاقية.</a:t>
            </a:r>
            <a:endParaRPr lang="ar-EG" dirty="0"/>
          </a:p>
          <a:p>
            <a:pPr algn="r" rtl="1"/>
            <a:endParaRPr lang="ar-EG" dirty="0"/>
          </a:p>
          <a:p>
            <a:pPr algn="r" rtl="1"/>
            <a:r>
              <a:rPr lang="ar-SA" dirty="0"/>
              <a:t> تظهر النتائج الأولية أن هناك حاجة لمزيد من فعاليات  التوعية والتدريب على الاتفاقية 190</a:t>
            </a:r>
            <a:r>
              <a:rPr lang="en-GB" dirty="0"/>
              <a:t>C</a:t>
            </a:r>
            <a:r>
              <a:rPr lang="ar-EG" dirty="0"/>
              <a:t> </a:t>
            </a:r>
            <a:r>
              <a:rPr lang="ar-SA" dirty="0"/>
              <a:t>وأهميتها.</a:t>
            </a:r>
            <a:endParaRPr lang="ar-EG" dirty="0"/>
          </a:p>
          <a:p>
            <a:pPr algn="r" rtl="1"/>
            <a:endParaRPr lang="ar-EG" dirty="0"/>
          </a:p>
          <a:p>
            <a:pPr algn="r" rtl="1"/>
            <a:r>
              <a:rPr lang="ar-SA" dirty="0"/>
              <a:t>يجب أن تستهدف هذه الفعاليات الفئات العمرية الأصغر وذوي الخبرة العملية الأقل.</a:t>
            </a:r>
          </a:p>
          <a:p>
            <a:pPr rtl="1"/>
            <a:endParaRPr lang="en-GB" dirty="0"/>
          </a:p>
        </p:txBody>
      </p:sp>
    </p:spTree>
    <p:extLst>
      <p:ext uri="{BB962C8B-B14F-4D97-AF65-F5344CB8AC3E}">
        <p14:creationId xmlns:p14="http://schemas.microsoft.com/office/powerpoint/2010/main" val="1205420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8">
            <a:extLst>
              <a:ext uri="{FF2B5EF4-FFF2-40B4-BE49-F238E27FC236}">
                <a16:creationId xmlns:a16="http://schemas.microsoft.com/office/drawing/2014/main" id="{68D877C7-9508-57B9-6541-2078E76C3E20}"/>
              </a:ext>
            </a:extLst>
          </p:cNvPr>
          <p:cNvGraphicFramePr>
            <a:graphicFrameLocks noGrp="1"/>
          </p:cNvGraphicFramePr>
          <p:nvPr>
            <p:ph idx="1"/>
            <p:extLst>
              <p:ext uri="{D42A27DB-BD31-4B8C-83A1-F6EECF244321}">
                <p14:modId xmlns:p14="http://schemas.microsoft.com/office/powerpoint/2010/main" val="2611646581"/>
              </p:ext>
            </p:extLst>
          </p:nvPr>
        </p:nvGraphicFramePr>
        <p:xfrm>
          <a:off x="885112" y="530156"/>
          <a:ext cx="5061732" cy="2898843"/>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 Placeholder 5">
            <a:extLst>
              <a:ext uri="{FF2B5EF4-FFF2-40B4-BE49-F238E27FC236}">
                <a16:creationId xmlns:a16="http://schemas.microsoft.com/office/drawing/2014/main" id="{6A20CEF4-97EE-DD89-2107-0DB74849C017}"/>
              </a:ext>
            </a:extLst>
          </p:cNvPr>
          <p:cNvSpPr>
            <a:spLocks noGrp="1"/>
          </p:cNvSpPr>
          <p:nvPr>
            <p:ph type="body" sz="half" idx="2"/>
          </p:nvPr>
        </p:nvSpPr>
        <p:spPr>
          <a:xfrm>
            <a:off x="6245157" y="530157"/>
            <a:ext cx="4863830" cy="5851188"/>
          </a:xfrm>
        </p:spPr>
        <p:txBody>
          <a:bodyPr>
            <a:normAutofit/>
          </a:bodyPr>
          <a:lstStyle/>
          <a:p>
            <a:pPr algn="r" rtl="1"/>
            <a:endParaRPr lang="ar-EG" dirty="0"/>
          </a:p>
          <a:p>
            <a:pPr marL="285750" indent="-285750" algn="r" rtl="1">
              <a:lnSpc>
                <a:spcPct val="120000"/>
              </a:lnSpc>
              <a:buFont typeface="Arial" panose="020B0604020202020204" pitchFamily="34" charset="0"/>
              <a:buChar char="•"/>
            </a:pPr>
            <a:r>
              <a:rPr lang="ar-SA" sz="1700" dirty="0"/>
              <a:t>ما يقارب من 38% من المستجيبين والمستجيبات كان لديهم   نقص في تعريف عالم العمل</a:t>
            </a:r>
            <a:r>
              <a:rPr lang="ar-EG" sz="1700" dirty="0"/>
              <a:t>.</a:t>
            </a:r>
          </a:p>
          <a:p>
            <a:pPr marL="285750" indent="-285750" algn="r" rtl="1">
              <a:lnSpc>
                <a:spcPct val="120000"/>
              </a:lnSpc>
              <a:buFont typeface="Arial" panose="020B0604020202020204" pitchFamily="34" charset="0"/>
              <a:buChar char="•"/>
            </a:pPr>
            <a:r>
              <a:rPr lang="ar-EG" sz="1700" dirty="0"/>
              <a:t>لم يكن حوالي 36% من المستجيبين والمستجيبات  متأكدين مما إذا كانت الاتفاقية تغطي المهاجرين غير المسجلين أو لا، وأكثر من 45٪ من المستجيبين والمستجيبات  لم يكونوا يعلمون  أنها يمكن أن تكون ذات صلة بضحايا العنف المنزلي والعنف المنزلي.</a:t>
            </a:r>
          </a:p>
          <a:p>
            <a:pPr marL="285750" indent="-285750" algn="r" rtl="1">
              <a:lnSpc>
                <a:spcPct val="120000"/>
              </a:lnSpc>
              <a:buFont typeface="Arial" panose="020B0604020202020204" pitchFamily="34" charset="0"/>
              <a:buChar char="•"/>
            </a:pPr>
            <a:r>
              <a:rPr lang="ar-EG" sz="1700" dirty="0"/>
              <a:t>الأشخاص الذين أعمارهم تقل عن 40 عامًا كانوا على الأغلب  أقل معرفة </a:t>
            </a:r>
          </a:p>
          <a:p>
            <a:pPr marL="285750" indent="-285750" algn="r" rtl="1">
              <a:lnSpc>
                <a:spcPct val="120000"/>
              </a:lnSpc>
              <a:buFont typeface="Arial" panose="020B0604020202020204" pitchFamily="34" charset="0"/>
              <a:buChar char="•"/>
            </a:pPr>
            <a:r>
              <a:rPr lang="ar-EG" sz="1700" dirty="0"/>
              <a:t>أن مجال عمل المستجيبين والمستجيبات  كان له تأثير ضئيل على المعرفة بصلة الاتفاقية  بهذه المجموعات .</a:t>
            </a:r>
          </a:p>
          <a:p>
            <a:pPr marL="285750" indent="-285750" algn="r" rtl="1">
              <a:lnSpc>
                <a:spcPct val="120000"/>
              </a:lnSpc>
              <a:buFont typeface="Arial" panose="020B0604020202020204" pitchFamily="34" charset="0"/>
              <a:buChar char="•"/>
            </a:pPr>
            <a:r>
              <a:rPr lang="ar-EG" sz="1700" dirty="0"/>
              <a:t> أولئك الذين عملوا في المجالات ذات الصلة لا يبدو أنهم أقل التباس  بشأن أهمية الاتفاقية لعملهم. </a:t>
            </a:r>
          </a:p>
          <a:p>
            <a:pPr algn="r" rtl="1"/>
            <a:endParaRPr lang="ar-EG" dirty="0"/>
          </a:p>
        </p:txBody>
      </p:sp>
      <p:graphicFrame>
        <p:nvGraphicFramePr>
          <p:cNvPr id="12" name="Chart 11">
            <a:extLst>
              <a:ext uri="{FF2B5EF4-FFF2-40B4-BE49-F238E27FC236}">
                <a16:creationId xmlns:a16="http://schemas.microsoft.com/office/drawing/2014/main" id="{36FA7F01-C179-1179-D144-C47CB08A6AC3}"/>
              </a:ext>
            </a:extLst>
          </p:cNvPr>
          <p:cNvGraphicFramePr/>
          <p:nvPr>
            <p:extLst>
              <p:ext uri="{D42A27DB-BD31-4B8C-83A1-F6EECF244321}">
                <p14:modId xmlns:p14="http://schemas.microsoft.com/office/powerpoint/2010/main" val="3105632360"/>
              </p:ext>
            </p:extLst>
          </p:nvPr>
        </p:nvGraphicFramePr>
        <p:xfrm>
          <a:off x="1489210" y="3676674"/>
          <a:ext cx="3853537" cy="29099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94310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4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Arc 5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72565DAE-3DA6-5034-3EF9-CC9DBEB9299A}"/>
              </a:ext>
            </a:extLst>
          </p:cNvPr>
          <p:cNvSpPr>
            <a:spLocks noGrp="1"/>
          </p:cNvSpPr>
          <p:nvPr>
            <p:ph idx="1"/>
          </p:nvPr>
        </p:nvSpPr>
        <p:spPr>
          <a:xfrm>
            <a:off x="1964987" y="1867981"/>
            <a:ext cx="9027268" cy="2748702"/>
          </a:xfrm>
        </p:spPr>
        <p:txBody>
          <a:bodyPr>
            <a:normAutofit lnSpcReduction="10000"/>
          </a:bodyPr>
          <a:lstStyle/>
          <a:p>
            <a:pPr marL="0" indent="0" algn="r" rtl="1">
              <a:lnSpc>
                <a:spcPct val="120000"/>
              </a:lnSpc>
              <a:buNone/>
            </a:pPr>
            <a:r>
              <a:rPr lang="ar-SA" dirty="0"/>
              <a:t>أظهرت الردود بشكل عام أن المستجيبين والمستجيبات  لديهم بعض الوعي بالاتفاقية ، لكن معظمهم لم يكونوا على دراية بتفاصيلها وغير مدركين لأهميتها بالنسبة لبعض المجموعات التي يستهدفها عملهم.</a:t>
            </a:r>
            <a:endParaRPr lang="ar-EG" dirty="0"/>
          </a:p>
          <a:p>
            <a:pPr marL="0" indent="0" algn="r" rtl="1">
              <a:lnSpc>
                <a:spcPct val="120000"/>
              </a:lnSpc>
              <a:buNone/>
            </a:pPr>
            <a:endParaRPr lang="ar-EG" sz="2800" dirty="0"/>
          </a:p>
          <a:p>
            <a:pPr marL="0" indent="0" algn="r" rtl="1">
              <a:lnSpc>
                <a:spcPct val="120000"/>
              </a:lnSpc>
              <a:buNone/>
            </a:pPr>
            <a:r>
              <a:rPr lang="ar-EG" sz="2800" dirty="0"/>
              <a:t>الأشخاص الذين أعمارهم تقل عن 40 عامًا كانوا على الأغلب  أقل معرفة.</a:t>
            </a:r>
          </a:p>
          <a:p>
            <a:pPr marL="0" indent="0" algn="r" rtl="1">
              <a:lnSpc>
                <a:spcPct val="120000"/>
              </a:lnSpc>
              <a:buNone/>
            </a:pPr>
            <a:endParaRPr lang="ar-EG" dirty="0"/>
          </a:p>
          <a:p>
            <a:pPr rtl="1"/>
            <a:endParaRPr lang="en-GB" dirty="0"/>
          </a:p>
        </p:txBody>
      </p:sp>
    </p:spTree>
    <p:extLst>
      <p:ext uri="{BB962C8B-B14F-4D97-AF65-F5344CB8AC3E}">
        <p14:creationId xmlns:p14="http://schemas.microsoft.com/office/powerpoint/2010/main" val="505662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DFCFA-1739-CC89-9471-EB90A3FDB88A}"/>
              </a:ext>
            </a:extLst>
          </p:cNvPr>
          <p:cNvSpPr>
            <a:spLocks noGrp="1"/>
          </p:cNvSpPr>
          <p:nvPr>
            <p:ph type="title"/>
          </p:nvPr>
        </p:nvSpPr>
        <p:spPr/>
        <p:txBody>
          <a:bodyPr>
            <a:normAutofit/>
          </a:bodyPr>
          <a:lstStyle/>
          <a:p>
            <a:pPr algn="r" rtl="1"/>
            <a:r>
              <a:rPr lang="ar-SA" sz="3600" dirty="0">
                <a:cs typeface="+mn-cs"/>
              </a:rPr>
              <a:t>الاهتمام </a:t>
            </a:r>
            <a:r>
              <a:rPr lang="ar-EG" sz="3600" dirty="0">
                <a:cs typeface="+mn-cs"/>
              </a:rPr>
              <a:t>بالمشاركة في </a:t>
            </a:r>
            <a:r>
              <a:rPr lang="ar-SA" sz="3600" dirty="0">
                <a:cs typeface="+mn-cs"/>
              </a:rPr>
              <a:t>حملات </a:t>
            </a:r>
            <a:r>
              <a:rPr lang="ar-EG" sz="3600" dirty="0">
                <a:cs typeface="+mn-cs"/>
              </a:rPr>
              <a:t>للتصديق على الاتفاقية</a:t>
            </a:r>
            <a:endParaRPr lang="en-GB" sz="3600" dirty="0">
              <a:cs typeface="+mn-cs"/>
            </a:endParaRPr>
          </a:p>
        </p:txBody>
      </p:sp>
      <p:sp>
        <p:nvSpPr>
          <p:cNvPr id="3" name="Content Placeholder 2">
            <a:extLst>
              <a:ext uri="{FF2B5EF4-FFF2-40B4-BE49-F238E27FC236}">
                <a16:creationId xmlns:a16="http://schemas.microsoft.com/office/drawing/2014/main" id="{73271B42-B357-EC8B-AEEB-B3CE5E04D1A1}"/>
              </a:ext>
            </a:extLst>
          </p:cNvPr>
          <p:cNvSpPr>
            <a:spLocks noGrp="1"/>
          </p:cNvSpPr>
          <p:nvPr>
            <p:ph idx="1"/>
          </p:nvPr>
        </p:nvSpPr>
        <p:spPr>
          <a:xfrm>
            <a:off x="6590522" y="1850444"/>
            <a:ext cx="4668417" cy="3759028"/>
          </a:xfrm>
        </p:spPr>
        <p:txBody>
          <a:bodyPr>
            <a:normAutofit/>
          </a:bodyPr>
          <a:lstStyle/>
          <a:p>
            <a:pPr algn="r" rtl="1">
              <a:lnSpc>
                <a:spcPct val="100000"/>
              </a:lnSpc>
            </a:pPr>
            <a:r>
              <a:rPr lang="ar-SA" sz="2000" dirty="0"/>
              <a:t>أعرب معظم المستجيبين والمستجيبات (70%) عن اهتمامهم  للبدء  في عمل جماعي لحملة لتبني </a:t>
            </a:r>
            <a:r>
              <a:rPr lang="en-GB" sz="2000" dirty="0"/>
              <a:t>C190</a:t>
            </a:r>
            <a:r>
              <a:rPr lang="ar-EG" sz="2000" dirty="0"/>
              <a:t>.</a:t>
            </a:r>
          </a:p>
          <a:p>
            <a:pPr algn="r" rtl="1">
              <a:lnSpc>
                <a:spcPct val="100000"/>
              </a:lnSpc>
            </a:pPr>
            <a:endParaRPr lang="ar-EG" sz="2000" dirty="0"/>
          </a:p>
          <a:p>
            <a:pPr algn="r" rtl="1">
              <a:lnSpc>
                <a:spcPct val="100000"/>
              </a:lnSpc>
            </a:pPr>
            <a:r>
              <a:rPr lang="ar-SA" sz="2000" dirty="0"/>
              <a:t>وقال الباقون إنهم إما "لا يعرفون" أو لم يجيبوا على السؤال.</a:t>
            </a:r>
            <a:endParaRPr lang="ar-EG" sz="2000" dirty="0"/>
          </a:p>
          <a:p>
            <a:pPr marL="0" indent="0" algn="r" rtl="1">
              <a:lnSpc>
                <a:spcPct val="100000"/>
              </a:lnSpc>
              <a:buNone/>
            </a:pPr>
            <a:endParaRPr lang="ar-EG" sz="2000" dirty="0"/>
          </a:p>
          <a:p>
            <a:pPr algn="r" rtl="1">
              <a:lnSpc>
                <a:spcPct val="100000"/>
              </a:lnSpc>
            </a:pPr>
            <a:r>
              <a:rPr lang="ar-SA" sz="2000" dirty="0"/>
              <a:t>أعرب شخص واحد فقط عن رفضه للاقتراح</a:t>
            </a:r>
            <a:r>
              <a:rPr lang="ar-EG" sz="2000" dirty="0"/>
              <a:t>.</a:t>
            </a:r>
            <a:endParaRPr lang="en-GB" sz="2000" dirty="0"/>
          </a:p>
        </p:txBody>
      </p:sp>
      <p:graphicFrame>
        <p:nvGraphicFramePr>
          <p:cNvPr id="6" name="Chart 5">
            <a:extLst>
              <a:ext uri="{FF2B5EF4-FFF2-40B4-BE49-F238E27FC236}">
                <a16:creationId xmlns:a16="http://schemas.microsoft.com/office/drawing/2014/main" id="{409FD279-3F7A-9B31-A2CD-6F89188349DD}"/>
              </a:ext>
            </a:extLst>
          </p:cNvPr>
          <p:cNvGraphicFramePr/>
          <p:nvPr>
            <p:extLst>
              <p:ext uri="{D42A27DB-BD31-4B8C-83A1-F6EECF244321}">
                <p14:modId xmlns:p14="http://schemas.microsoft.com/office/powerpoint/2010/main" val="123666874"/>
              </p:ext>
            </p:extLst>
          </p:nvPr>
        </p:nvGraphicFramePr>
        <p:xfrm>
          <a:off x="1101011" y="1690688"/>
          <a:ext cx="3638939" cy="375902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49872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 name="Group 10">
            <a:extLst>
              <a:ext uri="{FF2B5EF4-FFF2-40B4-BE49-F238E27FC236}">
                <a16:creationId xmlns:a16="http://schemas.microsoft.com/office/drawing/2014/main" id="{4724F874-E407-41A5-918C-1CF5DF5269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1097280" cy="1097280"/>
            <a:chOff x="11094720" y="0"/>
            <a:chExt cx="1097280" cy="1097280"/>
          </a:xfrm>
        </p:grpSpPr>
        <p:sp>
          <p:nvSpPr>
            <p:cNvPr id="12" name="Isosceles Triangle 11">
              <a:extLst>
                <a:ext uri="{FF2B5EF4-FFF2-40B4-BE49-F238E27FC236}">
                  <a16:creationId xmlns:a16="http://schemas.microsoft.com/office/drawing/2014/main" id="{EBB12D3E-DD63-469B-A687-14E38AE471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2">
              <a:extLst>
                <a:ext uri="{FF2B5EF4-FFF2-40B4-BE49-F238E27FC236}">
                  <a16:creationId xmlns:a16="http://schemas.microsoft.com/office/drawing/2014/main" id="{2CC10F17-490D-41AE-9B38-7F39AF7384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DC8D6E3B-FFED-480F-941D-FE376375B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Text Placeholder 7">
            <a:extLst>
              <a:ext uri="{FF2B5EF4-FFF2-40B4-BE49-F238E27FC236}">
                <a16:creationId xmlns:a16="http://schemas.microsoft.com/office/drawing/2014/main" id="{072F5EFB-3597-928C-FA7D-6162D70EF077}"/>
              </a:ext>
            </a:extLst>
          </p:cNvPr>
          <p:cNvSpPr txBox="1">
            <a:spLocks/>
          </p:cNvSpPr>
          <p:nvPr/>
        </p:nvSpPr>
        <p:spPr>
          <a:xfrm>
            <a:off x="7589058" y="1699248"/>
            <a:ext cx="3932237" cy="3811588"/>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r" rtl="1"/>
            <a:r>
              <a:rPr lang="ar-SA" sz="2400" dirty="0"/>
              <a:t>اختلف مستوى الاتفاق حسب الدولة</a:t>
            </a:r>
            <a:r>
              <a:rPr lang="ar-EG" sz="2400" dirty="0"/>
              <a:t>.</a:t>
            </a:r>
          </a:p>
          <a:p>
            <a:pPr marL="342900" indent="-342900" algn="r" rtl="1"/>
            <a:endParaRPr lang="ar-EG" sz="2400" dirty="0"/>
          </a:p>
          <a:p>
            <a:pPr marL="342900" indent="-342900" algn="r" rtl="1"/>
            <a:r>
              <a:rPr lang="ar-EG" sz="2400" dirty="0"/>
              <a:t>هناك علاقة</a:t>
            </a:r>
            <a:r>
              <a:rPr lang="ar-SA" sz="2400" dirty="0"/>
              <a:t> بين حضور فعالية توعوية  حول الاتفاقية وبين مدى الاهتمام بالمشاركة في حملة من أجل التصديق عليها</a:t>
            </a:r>
            <a:r>
              <a:rPr lang="ar-EG" sz="2400" dirty="0"/>
              <a:t>.</a:t>
            </a:r>
            <a:endParaRPr lang="en-GB" sz="2400" dirty="0"/>
          </a:p>
        </p:txBody>
      </p:sp>
      <p:graphicFrame>
        <p:nvGraphicFramePr>
          <p:cNvPr id="13" name="Content Placeholder 8">
            <a:extLst>
              <a:ext uri="{FF2B5EF4-FFF2-40B4-BE49-F238E27FC236}">
                <a16:creationId xmlns:a16="http://schemas.microsoft.com/office/drawing/2014/main" id="{D9212EE7-E6CB-9C33-46EA-6213568AF3B9}"/>
              </a:ext>
            </a:extLst>
          </p:cNvPr>
          <p:cNvGraphicFramePr>
            <a:graphicFrameLocks noGrp="1"/>
          </p:cNvGraphicFramePr>
          <p:nvPr>
            <p:ph idx="1"/>
            <p:extLst>
              <p:ext uri="{D42A27DB-BD31-4B8C-83A1-F6EECF244321}">
                <p14:modId xmlns:p14="http://schemas.microsoft.com/office/powerpoint/2010/main" val="4086473996"/>
              </p:ext>
            </p:extLst>
          </p:nvPr>
        </p:nvGraphicFramePr>
        <p:xfrm>
          <a:off x="1438989" y="513183"/>
          <a:ext cx="5265576" cy="243529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4" name="Chart 13">
            <a:extLst>
              <a:ext uri="{FF2B5EF4-FFF2-40B4-BE49-F238E27FC236}">
                <a16:creationId xmlns:a16="http://schemas.microsoft.com/office/drawing/2014/main" id="{35768D8E-162B-EEBD-C82A-8681E52427E3}"/>
              </a:ext>
            </a:extLst>
          </p:cNvPr>
          <p:cNvGraphicFramePr/>
          <p:nvPr>
            <p:extLst>
              <p:ext uri="{D42A27DB-BD31-4B8C-83A1-F6EECF244321}">
                <p14:modId xmlns:p14="http://schemas.microsoft.com/office/powerpoint/2010/main" val="2772672615"/>
              </p:ext>
            </p:extLst>
          </p:nvPr>
        </p:nvGraphicFramePr>
        <p:xfrm>
          <a:off x="1612124" y="3605042"/>
          <a:ext cx="4919306" cy="2758438"/>
        </p:xfrm>
        <a:graphic>
          <a:graphicData uri="http://schemas.openxmlformats.org/drawingml/2006/chart">
            <c:chart xmlns:c="http://schemas.openxmlformats.org/drawingml/2006/chart" xmlns:r="http://schemas.openxmlformats.org/officeDocument/2006/relationships" r:id="rId3"/>
          </a:graphicData>
        </a:graphic>
      </p:graphicFrame>
      <p:sp>
        <p:nvSpPr>
          <p:cNvPr id="19" name="Rectangle 18">
            <a:extLst>
              <a:ext uri="{FF2B5EF4-FFF2-40B4-BE49-F238E27FC236}">
                <a16:creationId xmlns:a16="http://schemas.microsoft.com/office/drawing/2014/main" id="{2B6298EE-6F41-844F-FCF1-829CDCAF0A8B}"/>
              </a:ext>
            </a:extLst>
          </p:cNvPr>
          <p:cNvSpPr/>
          <p:nvPr/>
        </p:nvSpPr>
        <p:spPr>
          <a:xfrm>
            <a:off x="2252873" y="2926386"/>
            <a:ext cx="3932237" cy="3265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JO" sz="1100" dirty="0">
                <a:solidFill>
                  <a:schemeClr val="tx1"/>
                </a:solidFill>
                <a:effectLst/>
                <a:ea typeface="Calibri" panose="020F0502020204030204" pitchFamily="34" charset="0"/>
              </a:rPr>
              <a:t>مستوى الاهتمام في المشاركة في حملات للمصادقة على الاتفاقية حسب الدولة </a:t>
            </a:r>
            <a:endParaRPr lang="en-GB" sz="1100" dirty="0">
              <a:solidFill>
                <a:schemeClr val="tx1"/>
              </a:solidFill>
            </a:endParaRPr>
          </a:p>
        </p:txBody>
      </p:sp>
    </p:spTree>
    <p:extLst>
      <p:ext uri="{BB962C8B-B14F-4D97-AF65-F5344CB8AC3E}">
        <p14:creationId xmlns:p14="http://schemas.microsoft.com/office/powerpoint/2010/main" val="22338783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0">
            <a:extLst>
              <a:ext uri="{FF2B5EF4-FFF2-40B4-BE49-F238E27FC236}">
                <a16:creationId xmlns:a16="http://schemas.microsoft.com/office/drawing/2014/main" id="{884769FE-1656-422F-86E1-8C1B16C27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B249F6D-244F-494A-98B9-5CC7413C4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5760" y="682754"/>
            <a:ext cx="5492493" cy="5492493"/>
          </a:xfrm>
          <a:custGeom>
            <a:avLst/>
            <a:gdLst>
              <a:gd name="connsiteX0" fmla="*/ 2746247 w 5492493"/>
              <a:gd name="connsiteY0" fmla="*/ 0 h 5492493"/>
              <a:gd name="connsiteX1" fmla="*/ 5492493 w 5492493"/>
              <a:gd name="connsiteY1" fmla="*/ 2746247 h 5492493"/>
              <a:gd name="connsiteX2" fmla="*/ 2746247 w 5492493"/>
              <a:gd name="connsiteY2" fmla="*/ 5492493 h 5492493"/>
              <a:gd name="connsiteX3" fmla="*/ 0 w 5492493"/>
              <a:gd name="connsiteY3" fmla="*/ 2746247 h 5492493"/>
              <a:gd name="connsiteX4" fmla="*/ 2746247 w 5492493"/>
              <a:gd name="connsiteY4" fmla="*/ 0 h 5492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3" h="5492493">
                <a:moveTo>
                  <a:pt x="2746247" y="0"/>
                </a:moveTo>
                <a:cubicBezTo>
                  <a:pt x="4262957" y="0"/>
                  <a:pt x="5492493" y="1229536"/>
                  <a:pt x="5492493" y="2746247"/>
                </a:cubicBezTo>
                <a:cubicBezTo>
                  <a:pt x="5492493" y="4262957"/>
                  <a:pt x="4262957" y="5492493"/>
                  <a:pt x="2746247" y="5492493"/>
                </a:cubicBezTo>
                <a:cubicBezTo>
                  <a:pt x="1229536" y="5492493"/>
                  <a:pt x="0" y="4262957"/>
                  <a:pt x="0" y="2746247"/>
                </a:cubicBezTo>
                <a:cubicBezTo>
                  <a:pt x="0" y="1229536"/>
                  <a:pt x="1229536" y="0"/>
                  <a:pt x="2746247" y="0"/>
                </a:cubicBezTo>
                <a:close/>
              </a:path>
            </a:pathLst>
          </a:cu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Oval 24">
            <a:extLst>
              <a:ext uri="{FF2B5EF4-FFF2-40B4-BE49-F238E27FC236}">
                <a16:creationId xmlns:a16="http://schemas.microsoft.com/office/drawing/2014/main" id="{506C536E-6ECA-4211-AF8C-A2671C484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34260" y="5435945"/>
            <a:ext cx="435428" cy="435428"/>
          </a:xfrm>
          <a:prstGeom prst="ellipse">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AEAA70EA-2201-4F5D-AF08-58CFF851C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011593" y="3567390"/>
            <a:ext cx="2311806" cy="2303982"/>
          </a:xfrm>
          <a:custGeom>
            <a:avLst/>
            <a:gdLst>
              <a:gd name="connsiteX0" fmla="*/ 0 w 3108399"/>
              <a:gd name="connsiteY0" fmla="*/ 0 h 3097879"/>
              <a:gd name="connsiteX1" fmla="*/ 159985 w 3108399"/>
              <a:gd name="connsiteY1" fmla="*/ 4045 h 3097879"/>
              <a:gd name="connsiteX2" fmla="*/ 3092907 w 3108399"/>
              <a:gd name="connsiteY2" fmla="*/ 2791087 h 3097879"/>
              <a:gd name="connsiteX3" fmla="*/ 3108399 w 3108399"/>
              <a:gd name="connsiteY3" fmla="*/ 3097879 h 3097879"/>
              <a:gd name="connsiteX4" fmla="*/ 2470733 w 3108399"/>
              <a:gd name="connsiteY4" fmla="*/ 3097879 h 3097879"/>
              <a:gd name="connsiteX5" fmla="*/ 2458534 w 3108399"/>
              <a:gd name="connsiteY5" fmla="*/ 2856285 h 3097879"/>
              <a:gd name="connsiteX6" fmla="*/ 252674 w 3108399"/>
              <a:gd name="connsiteY6" fmla="*/ 650424 h 3097879"/>
              <a:gd name="connsiteX7" fmla="*/ 0 w 3108399"/>
              <a:gd name="connsiteY7" fmla="*/ 637665 h 309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8399" h="3097879">
                <a:moveTo>
                  <a:pt x="0" y="0"/>
                </a:moveTo>
                <a:lnTo>
                  <a:pt x="159985" y="4045"/>
                </a:lnTo>
                <a:cubicBezTo>
                  <a:pt x="1696687" y="81941"/>
                  <a:pt x="2939004" y="1275632"/>
                  <a:pt x="3092907" y="2791087"/>
                </a:cubicBezTo>
                <a:lnTo>
                  <a:pt x="3108399" y="3097879"/>
                </a:lnTo>
                <a:lnTo>
                  <a:pt x="2470733" y="3097879"/>
                </a:lnTo>
                <a:lnTo>
                  <a:pt x="2458534" y="2856285"/>
                </a:lnTo>
                <a:cubicBezTo>
                  <a:pt x="2340416" y="1693197"/>
                  <a:pt x="1415762" y="768542"/>
                  <a:pt x="252674" y="650424"/>
                </a:cubicBezTo>
                <a:lnTo>
                  <a:pt x="0" y="637665"/>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Title 11">
            <a:extLst>
              <a:ext uri="{FF2B5EF4-FFF2-40B4-BE49-F238E27FC236}">
                <a16:creationId xmlns:a16="http://schemas.microsoft.com/office/drawing/2014/main" id="{1AA9068D-99CA-1BA7-C90B-1D312138C27E}"/>
              </a:ext>
            </a:extLst>
          </p:cNvPr>
          <p:cNvSpPr>
            <a:spLocks noGrp="1"/>
          </p:cNvSpPr>
          <p:nvPr>
            <p:ph type="title"/>
          </p:nvPr>
        </p:nvSpPr>
        <p:spPr>
          <a:xfrm>
            <a:off x="6354147" y="2235157"/>
            <a:ext cx="3124850" cy="3523857"/>
          </a:xfrm>
        </p:spPr>
        <p:txBody>
          <a:bodyPr vert="horz" lIns="91440" tIns="45720" rIns="91440" bIns="45720" rtlCol="0" anchor="ctr">
            <a:normAutofit/>
          </a:bodyPr>
          <a:lstStyle/>
          <a:p>
            <a:pPr algn="r" rtl="1"/>
            <a:r>
              <a:rPr lang="ar-EG" sz="4400" dirty="0">
                <a:solidFill>
                  <a:schemeClr val="tx1">
                    <a:lumMod val="95000"/>
                    <a:lumOff val="5000"/>
                  </a:schemeClr>
                </a:solidFill>
              </a:rPr>
              <a:t>ا</a:t>
            </a:r>
            <a:r>
              <a:rPr lang="ar-SA" sz="4400" kern="1200" dirty="0">
                <a:solidFill>
                  <a:schemeClr val="tx1">
                    <a:lumMod val="95000"/>
                    <a:lumOff val="5000"/>
                  </a:schemeClr>
                </a:solidFill>
                <a:latin typeface="+mj-lt"/>
                <a:ea typeface="+mj-ea"/>
                <a:cs typeface="+mj-cs"/>
              </a:rPr>
              <a:t>لاستنتاجات</a:t>
            </a:r>
            <a:endParaRPr lang="en-US" sz="4400" kern="1200" dirty="0">
              <a:solidFill>
                <a:schemeClr val="tx1">
                  <a:lumMod val="95000"/>
                  <a:lumOff val="5000"/>
                </a:schemeClr>
              </a:solidFill>
              <a:latin typeface="+mj-lt"/>
              <a:ea typeface="+mj-ea"/>
              <a:cs typeface="+mj-cs"/>
            </a:endParaRPr>
          </a:p>
        </p:txBody>
      </p:sp>
      <p:sp>
        <p:nvSpPr>
          <p:cNvPr id="16" name="Text Placeholder 15">
            <a:extLst>
              <a:ext uri="{FF2B5EF4-FFF2-40B4-BE49-F238E27FC236}">
                <a16:creationId xmlns:a16="http://schemas.microsoft.com/office/drawing/2014/main" id="{B5BA5F60-5C9D-E128-1531-166C58383BA6}"/>
              </a:ext>
            </a:extLst>
          </p:cNvPr>
          <p:cNvSpPr>
            <a:spLocks noGrp="1"/>
          </p:cNvSpPr>
          <p:nvPr>
            <p:ph type="body" sz="half" idx="2"/>
          </p:nvPr>
        </p:nvSpPr>
        <p:spPr>
          <a:xfrm>
            <a:off x="1463040" y="1431042"/>
            <a:ext cx="3927826" cy="3995916"/>
          </a:xfrm>
        </p:spPr>
        <p:txBody>
          <a:bodyPr vert="horz" lIns="91440" tIns="45720" rIns="91440" bIns="45720" rtlCol="0" anchor="ctr">
            <a:normAutofit lnSpcReduction="10000"/>
          </a:bodyPr>
          <a:lstStyle/>
          <a:p>
            <a:pPr indent="-228600" algn="r" rtl="1">
              <a:buFont typeface="Arial" panose="020B0604020202020204" pitchFamily="34" charset="0"/>
              <a:buChar char="•"/>
            </a:pPr>
            <a:r>
              <a:rPr lang="ar-SA" sz="1800" dirty="0">
                <a:solidFill>
                  <a:schemeClr val="tx1">
                    <a:lumMod val="85000"/>
                    <a:lumOff val="15000"/>
                  </a:schemeClr>
                </a:solidFill>
              </a:rPr>
              <a:t>الغالبية العظمى من المستجيبين والمستجيبات  (91٪) لديهم بعض المعرفة بالاتفاقية</a:t>
            </a:r>
            <a:r>
              <a:rPr lang="ar-EG" sz="1800" dirty="0">
                <a:solidFill>
                  <a:schemeClr val="tx1">
                    <a:lumMod val="85000"/>
                    <a:lumOff val="15000"/>
                  </a:schemeClr>
                </a:solidFill>
              </a:rPr>
              <a:t>.</a:t>
            </a:r>
          </a:p>
          <a:p>
            <a:pPr indent="-228600" algn="r" rtl="1">
              <a:buFont typeface="Arial" panose="020B0604020202020204" pitchFamily="34" charset="0"/>
              <a:buChar char="•"/>
            </a:pPr>
            <a:endParaRPr lang="ar-EG" sz="1800" dirty="0">
              <a:solidFill>
                <a:schemeClr val="tx1">
                  <a:lumMod val="85000"/>
                  <a:lumOff val="15000"/>
                </a:schemeClr>
              </a:solidFill>
            </a:endParaRPr>
          </a:p>
          <a:p>
            <a:pPr indent="-228600" algn="r" rtl="1">
              <a:buFont typeface="Arial" panose="020B0604020202020204" pitchFamily="34" charset="0"/>
              <a:buChar char="•"/>
            </a:pPr>
            <a:r>
              <a:rPr lang="ar-EG" sz="1800" dirty="0">
                <a:solidFill>
                  <a:schemeClr val="tx1">
                    <a:lumMod val="85000"/>
                    <a:lumOff val="15000"/>
                  </a:schemeClr>
                </a:solidFill>
              </a:rPr>
              <a:t>معظم أعضاء الشبكة قد يكونون على علم بالاتفاقية ، فإن نصفهم فقط لديهم معرفة عميقة بتفاصيلها وأهميتها لعملهم كناشطين في المجتمع المدني. </a:t>
            </a:r>
          </a:p>
          <a:p>
            <a:pPr indent="-228600" algn="r" rtl="1">
              <a:buFont typeface="Arial" panose="020B0604020202020204" pitchFamily="34" charset="0"/>
              <a:buChar char="•"/>
            </a:pPr>
            <a:endParaRPr lang="ar-EG" sz="1800" dirty="0">
              <a:solidFill>
                <a:schemeClr val="tx1">
                  <a:lumMod val="85000"/>
                  <a:lumOff val="15000"/>
                </a:schemeClr>
              </a:solidFill>
            </a:endParaRPr>
          </a:p>
          <a:p>
            <a:pPr indent="-228600" algn="r" rtl="1">
              <a:buFont typeface="Arial" panose="020B0604020202020204" pitchFamily="34" charset="0"/>
              <a:buChar char="•"/>
            </a:pPr>
            <a:r>
              <a:rPr lang="ar-EG" sz="1800" dirty="0">
                <a:solidFill>
                  <a:schemeClr val="tx1">
                    <a:lumMod val="85000"/>
                    <a:lumOff val="15000"/>
                  </a:schemeClr>
                </a:solidFill>
              </a:rPr>
              <a:t>هناك نقص في المعرفة معرفة حول المجموعات التي تسعى الاتفاقية جاهدة لحمايتها.</a:t>
            </a:r>
          </a:p>
          <a:p>
            <a:pPr indent="-228600" algn="r" rtl="1">
              <a:buFont typeface="Arial" panose="020B0604020202020204" pitchFamily="34" charset="0"/>
              <a:buChar char="•"/>
            </a:pPr>
            <a:endParaRPr lang="ar-EG" sz="1800" dirty="0">
              <a:solidFill>
                <a:schemeClr val="tx1">
                  <a:lumMod val="85000"/>
                  <a:lumOff val="15000"/>
                </a:schemeClr>
              </a:solidFill>
            </a:endParaRPr>
          </a:p>
          <a:p>
            <a:pPr indent="-228600" algn="r" rtl="1">
              <a:buFont typeface="Arial" panose="020B0604020202020204" pitchFamily="34" charset="0"/>
              <a:buChar char="•"/>
            </a:pPr>
            <a:r>
              <a:rPr lang="ar-EG" sz="1800" dirty="0">
                <a:solidFill>
                  <a:schemeClr val="tx1">
                    <a:lumMod val="85000"/>
                    <a:lumOff val="15000"/>
                  </a:schemeClr>
                </a:solidFill>
              </a:rPr>
              <a:t>كثير من المشاركين لم يحصلواعلى أي شكل من أشكال التدريب الرسمي على الاتفاقية.</a:t>
            </a:r>
          </a:p>
        </p:txBody>
      </p:sp>
    </p:spTree>
    <p:extLst>
      <p:ext uri="{BB962C8B-B14F-4D97-AF65-F5344CB8AC3E}">
        <p14:creationId xmlns:p14="http://schemas.microsoft.com/office/powerpoint/2010/main" val="3976936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0">
            <a:extLst>
              <a:ext uri="{FF2B5EF4-FFF2-40B4-BE49-F238E27FC236}">
                <a16:creationId xmlns:a16="http://schemas.microsoft.com/office/drawing/2014/main" id="{884769FE-1656-422F-86E1-8C1B16C27B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CB249F6D-244F-494A-98B9-5CC7413C4F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15760" y="682754"/>
            <a:ext cx="5492493" cy="5492493"/>
          </a:xfrm>
          <a:custGeom>
            <a:avLst/>
            <a:gdLst>
              <a:gd name="connsiteX0" fmla="*/ 2746247 w 5492493"/>
              <a:gd name="connsiteY0" fmla="*/ 0 h 5492493"/>
              <a:gd name="connsiteX1" fmla="*/ 5492493 w 5492493"/>
              <a:gd name="connsiteY1" fmla="*/ 2746247 h 5492493"/>
              <a:gd name="connsiteX2" fmla="*/ 2746247 w 5492493"/>
              <a:gd name="connsiteY2" fmla="*/ 5492493 h 5492493"/>
              <a:gd name="connsiteX3" fmla="*/ 0 w 5492493"/>
              <a:gd name="connsiteY3" fmla="*/ 2746247 h 5492493"/>
              <a:gd name="connsiteX4" fmla="*/ 2746247 w 5492493"/>
              <a:gd name="connsiteY4" fmla="*/ 0 h 549249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492493" h="5492493">
                <a:moveTo>
                  <a:pt x="2746247" y="0"/>
                </a:moveTo>
                <a:cubicBezTo>
                  <a:pt x="4262957" y="0"/>
                  <a:pt x="5492493" y="1229536"/>
                  <a:pt x="5492493" y="2746247"/>
                </a:cubicBezTo>
                <a:cubicBezTo>
                  <a:pt x="5492493" y="4262957"/>
                  <a:pt x="4262957" y="5492493"/>
                  <a:pt x="2746247" y="5492493"/>
                </a:cubicBezTo>
                <a:cubicBezTo>
                  <a:pt x="1229536" y="5492493"/>
                  <a:pt x="0" y="4262957"/>
                  <a:pt x="0" y="2746247"/>
                </a:cubicBezTo>
                <a:cubicBezTo>
                  <a:pt x="0" y="1229536"/>
                  <a:pt x="1229536" y="0"/>
                  <a:pt x="2746247" y="0"/>
                </a:cubicBezTo>
                <a:close/>
              </a:path>
            </a:pathLst>
          </a:cu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Oval 24">
            <a:extLst>
              <a:ext uri="{FF2B5EF4-FFF2-40B4-BE49-F238E27FC236}">
                <a16:creationId xmlns:a16="http://schemas.microsoft.com/office/drawing/2014/main" id="{506C536E-6ECA-4211-AF8C-A2671C484D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434260" y="5435945"/>
            <a:ext cx="435428" cy="435428"/>
          </a:xfrm>
          <a:prstGeom prst="ellipse">
            <a:avLst/>
          </a:prstGeom>
          <a:solidFill>
            <a:schemeClr val="tx1">
              <a:lumMod val="65000"/>
              <a:lumOff val="3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AEAA70EA-2201-4F5D-AF08-58CFF851CC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011593" y="3567390"/>
            <a:ext cx="2311806" cy="2303982"/>
          </a:xfrm>
          <a:custGeom>
            <a:avLst/>
            <a:gdLst>
              <a:gd name="connsiteX0" fmla="*/ 0 w 3108399"/>
              <a:gd name="connsiteY0" fmla="*/ 0 h 3097879"/>
              <a:gd name="connsiteX1" fmla="*/ 159985 w 3108399"/>
              <a:gd name="connsiteY1" fmla="*/ 4045 h 3097879"/>
              <a:gd name="connsiteX2" fmla="*/ 3092907 w 3108399"/>
              <a:gd name="connsiteY2" fmla="*/ 2791087 h 3097879"/>
              <a:gd name="connsiteX3" fmla="*/ 3108399 w 3108399"/>
              <a:gd name="connsiteY3" fmla="*/ 3097879 h 3097879"/>
              <a:gd name="connsiteX4" fmla="*/ 2470733 w 3108399"/>
              <a:gd name="connsiteY4" fmla="*/ 3097879 h 3097879"/>
              <a:gd name="connsiteX5" fmla="*/ 2458534 w 3108399"/>
              <a:gd name="connsiteY5" fmla="*/ 2856285 h 3097879"/>
              <a:gd name="connsiteX6" fmla="*/ 252674 w 3108399"/>
              <a:gd name="connsiteY6" fmla="*/ 650424 h 3097879"/>
              <a:gd name="connsiteX7" fmla="*/ 0 w 3108399"/>
              <a:gd name="connsiteY7" fmla="*/ 637665 h 30978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8399" h="3097879">
                <a:moveTo>
                  <a:pt x="0" y="0"/>
                </a:moveTo>
                <a:lnTo>
                  <a:pt x="159985" y="4045"/>
                </a:lnTo>
                <a:cubicBezTo>
                  <a:pt x="1696687" y="81941"/>
                  <a:pt x="2939004" y="1275632"/>
                  <a:pt x="3092907" y="2791087"/>
                </a:cubicBezTo>
                <a:lnTo>
                  <a:pt x="3108399" y="3097879"/>
                </a:lnTo>
                <a:lnTo>
                  <a:pt x="2470733" y="3097879"/>
                </a:lnTo>
                <a:lnTo>
                  <a:pt x="2458534" y="2856285"/>
                </a:lnTo>
                <a:cubicBezTo>
                  <a:pt x="2340416" y="1693197"/>
                  <a:pt x="1415762" y="768542"/>
                  <a:pt x="252674" y="650424"/>
                </a:cubicBezTo>
                <a:lnTo>
                  <a:pt x="0" y="637665"/>
                </a:lnTo>
                <a:close/>
              </a:path>
            </a:pathLst>
          </a:custGeom>
          <a:solidFill>
            <a:schemeClr val="accent6">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Title 11">
            <a:extLst>
              <a:ext uri="{FF2B5EF4-FFF2-40B4-BE49-F238E27FC236}">
                <a16:creationId xmlns:a16="http://schemas.microsoft.com/office/drawing/2014/main" id="{1AA9068D-99CA-1BA7-C90B-1D312138C27E}"/>
              </a:ext>
            </a:extLst>
          </p:cNvPr>
          <p:cNvSpPr>
            <a:spLocks noGrp="1"/>
          </p:cNvSpPr>
          <p:nvPr>
            <p:ph type="title"/>
          </p:nvPr>
        </p:nvSpPr>
        <p:spPr>
          <a:xfrm>
            <a:off x="6354147" y="2235157"/>
            <a:ext cx="3124850" cy="3523857"/>
          </a:xfrm>
        </p:spPr>
        <p:txBody>
          <a:bodyPr vert="horz" lIns="91440" tIns="45720" rIns="91440" bIns="45720" rtlCol="0" anchor="ctr">
            <a:normAutofit/>
          </a:bodyPr>
          <a:lstStyle/>
          <a:p>
            <a:pPr algn="r" rtl="1"/>
            <a:r>
              <a:rPr lang="ar-EG" sz="4400" dirty="0">
                <a:solidFill>
                  <a:schemeClr val="tx1">
                    <a:lumMod val="95000"/>
                    <a:lumOff val="5000"/>
                  </a:schemeClr>
                </a:solidFill>
              </a:rPr>
              <a:t>التوصيات</a:t>
            </a:r>
            <a:endParaRPr lang="en-US" sz="4400" kern="1200" dirty="0">
              <a:solidFill>
                <a:schemeClr val="tx1">
                  <a:lumMod val="95000"/>
                  <a:lumOff val="5000"/>
                </a:schemeClr>
              </a:solidFill>
              <a:latin typeface="+mj-lt"/>
              <a:ea typeface="+mj-ea"/>
              <a:cs typeface="+mj-cs"/>
            </a:endParaRPr>
          </a:p>
        </p:txBody>
      </p:sp>
      <p:sp>
        <p:nvSpPr>
          <p:cNvPr id="16" name="Text Placeholder 15">
            <a:extLst>
              <a:ext uri="{FF2B5EF4-FFF2-40B4-BE49-F238E27FC236}">
                <a16:creationId xmlns:a16="http://schemas.microsoft.com/office/drawing/2014/main" id="{B5BA5F60-5C9D-E128-1531-166C58383BA6}"/>
              </a:ext>
            </a:extLst>
          </p:cNvPr>
          <p:cNvSpPr>
            <a:spLocks noGrp="1"/>
          </p:cNvSpPr>
          <p:nvPr>
            <p:ph type="body" sz="half" idx="2"/>
          </p:nvPr>
        </p:nvSpPr>
        <p:spPr>
          <a:xfrm>
            <a:off x="1125924" y="1520890"/>
            <a:ext cx="4068973" cy="4484566"/>
          </a:xfrm>
        </p:spPr>
        <p:txBody>
          <a:bodyPr vert="horz" lIns="91440" tIns="45720" rIns="91440" bIns="45720" rtlCol="0" anchor="ctr">
            <a:normAutofit fontScale="25000" lnSpcReduction="20000"/>
          </a:bodyPr>
          <a:lstStyle/>
          <a:p>
            <a:pPr indent="-228600" algn="r" rtl="1">
              <a:lnSpc>
                <a:spcPct val="120000"/>
              </a:lnSpc>
              <a:buFont typeface="Arial" panose="020B0604020202020204" pitchFamily="34" charset="0"/>
              <a:buChar char="•"/>
            </a:pPr>
            <a:r>
              <a:rPr lang="ar-SA" sz="7200" dirty="0">
                <a:solidFill>
                  <a:schemeClr val="tx1">
                    <a:lumMod val="85000"/>
                    <a:lumOff val="15000"/>
                  </a:schemeClr>
                </a:solidFill>
              </a:rPr>
              <a:t>يجب القيام بالمزيد من حيث خلق الوعي ونشر المعرفة  حول</a:t>
            </a:r>
            <a:r>
              <a:rPr lang="ar-EG" sz="7200" dirty="0">
                <a:solidFill>
                  <a:schemeClr val="tx1">
                    <a:lumMod val="85000"/>
                    <a:lumOff val="15000"/>
                  </a:schemeClr>
                </a:solidFill>
              </a:rPr>
              <a:t> الاتفاقية.</a:t>
            </a:r>
          </a:p>
          <a:p>
            <a:pPr indent="-228600" algn="r" rtl="1">
              <a:lnSpc>
                <a:spcPct val="120000"/>
              </a:lnSpc>
              <a:buFont typeface="Arial" panose="020B0604020202020204" pitchFamily="34" charset="0"/>
              <a:buChar char="•"/>
            </a:pPr>
            <a:endParaRPr lang="ar-EG" sz="7200" dirty="0">
              <a:solidFill>
                <a:schemeClr val="tx1">
                  <a:lumMod val="85000"/>
                  <a:lumOff val="15000"/>
                </a:schemeClr>
              </a:solidFill>
            </a:endParaRPr>
          </a:p>
          <a:p>
            <a:pPr indent="-228600" algn="r" rtl="1">
              <a:lnSpc>
                <a:spcPct val="120000"/>
              </a:lnSpc>
              <a:buFont typeface="Arial" panose="020B0604020202020204" pitchFamily="34" charset="0"/>
              <a:buChar char="•"/>
            </a:pPr>
            <a:r>
              <a:rPr lang="ar-SA" sz="7200" dirty="0">
                <a:solidFill>
                  <a:schemeClr val="tx1">
                    <a:lumMod val="85000"/>
                    <a:lumOff val="15000"/>
                  </a:schemeClr>
                </a:solidFill>
              </a:rPr>
              <a:t>يجب</a:t>
            </a:r>
            <a:r>
              <a:rPr lang="ar-EG" sz="7200" dirty="0">
                <a:solidFill>
                  <a:schemeClr val="tx1">
                    <a:lumMod val="85000"/>
                    <a:lumOff val="15000"/>
                  </a:schemeClr>
                </a:solidFill>
              </a:rPr>
              <a:t> عمل فعاليات توعوية تشرح أهمية الاتفاقية لعمل أعضاء الشبكة.</a:t>
            </a:r>
          </a:p>
          <a:p>
            <a:pPr indent="-228600" algn="r" rtl="1">
              <a:lnSpc>
                <a:spcPct val="120000"/>
              </a:lnSpc>
              <a:buFont typeface="Arial" panose="020B0604020202020204" pitchFamily="34" charset="0"/>
              <a:buChar char="•"/>
            </a:pPr>
            <a:endParaRPr lang="ar-EG" sz="7200" dirty="0">
              <a:solidFill>
                <a:schemeClr val="tx1">
                  <a:lumMod val="85000"/>
                  <a:lumOff val="15000"/>
                </a:schemeClr>
              </a:solidFill>
            </a:endParaRPr>
          </a:p>
          <a:p>
            <a:pPr indent="-228600" algn="r" rtl="1">
              <a:lnSpc>
                <a:spcPct val="120000"/>
              </a:lnSpc>
              <a:buFont typeface="Arial" panose="020B0604020202020204" pitchFamily="34" charset="0"/>
              <a:buChar char="•"/>
            </a:pPr>
            <a:r>
              <a:rPr lang="ar-EG" sz="7200" dirty="0">
                <a:solidFill>
                  <a:schemeClr val="tx1">
                    <a:lumMod val="85000"/>
                    <a:lumOff val="15000"/>
                  </a:schemeClr>
                </a:solidFill>
              </a:rPr>
              <a:t> القيام بتدريبات رسمية وبناء قدرات على الاتفاقية.</a:t>
            </a:r>
          </a:p>
          <a:p>
            <a:pPr indent="-228600" algn="r" rtl="1">
              <a:lnSpc>
                <a:spcPct val="120000"/>
              </a:lnSpc>
              <a:buFont typeface="Arial" panose="020B0604020202020204" pitchFamily="34" charset="0"/>
              <a:buChar char="•"/>
            </a:pPr>
            <a:endParaRPr lang="ar-EG" sz="7200" dirty="0">
              <a:solidFill>
                <a:schemeClr val="tx1">
                  <a:lumMod val="85000"/>
                  <a:lumOff val="15000"/>
                </a:schemeClr>
              </a:solidFill>
            </a:endParaRPr>
          </a:p>
          <a:p>
            <a:pPr indent="-228600" algn="r" rtl="1">
              <a:lnSpc>
                <a:spcPct val="120000"/>
              </a:lnSpc>
              <a:buFont typeface="Arial" panose="020B0604020202020204" pitchFamily="34" charset="0"/>
              <a:buChar char="•"/>
            </a:pPr>
            <a:r>
              <a:rPr lang="ar-EG" sz="7200" dirty="0">
                <a:solidFill>
                  <a:schemeClr val="tx1">
                    <a:lumMod val="85000"/>
                    <a:lumOff val="15000"/>
                  </a:schemeClr>
                </a:solidFill>
              </a:rPr>
              <a:t>ويشير الاستطلاع إلى أن هذه الحاجة منتشرة أكثر في لبنان والكويت وليبيا وسوريا.</a:t>
            </a:r>
          </a:p>
          <a:p>
            <a:pPr indent="-228600" algn="r" rtl="1">
              <a:lnSpc>
                <a:spcPct val="120000"/>
              </a:lnSpc>
              <a:buFont typeface="Arial" panose="020B0604020202020204" pitchFamily="34" charset="0"/>
              <a:buChar char="•"/>
            </a:pPr>
            <a:endParaRPr lang="ar-EG" sz="7200" dirty="0">
              <a:solidFill>
                <a:schemeClr val="tx1">
                  <a:lumMod val="85000"/>
                  <a:lumOff val="15000"/>
                </a:schemeClr>
              </a:solidFill>
            </a:endParaRPr>
          </a:p>
          <a:p>
            <a:pPr indent="-228600" algn="r" rtl="1">
              <a:lnSpc>
                <a:spcPct val="120000"/>
              </a:lnSpc>
              <a:buFont typeface="Arial" panose="020B0604020202020204" pitchFamily="34" charset="0"/>
              <a:buChar char="•"/>
            </a:pPr>
            <a:r>
              <a:rPr lang="ar-EG" sz="7200" dirty="0">
                <a:solidFill>
                  <a:schemeClr val="tx1">
                    <a:lumMod val="85000"/>
                    <a:lumOff val="15000"/>
                  </a:schemeClr>
                </a:solidFill>
              </a:rPr>
              <a:t>يجب أن تستهدف هذه الفعاليات الأشخاص ذوي الخبرة العملية الأقل والأصغر سناً لأنهم الفئات الأقل وعيا بالاتفاقية داخل الشبكة.</a:t>
            </a:r>
          </a:p>
          <a:p>
            <a:pPr indent="-228600" algn="r" rtl="1">
              <a:buFont typeface="Arial" panose="020B0604020202020204" pitchFamily="34" charset="0"/>
              <a:buChar char="•"/>
            </a:pPr>
            <a:endParaRPr lang="ar-EG" sz="1800" dirty="0">
              <a:solidFill>
                <a:schemeClr val="tx1">
                  <a:lumMod val="85000"/>
                  <a:lumOff val="15000"/>
                </a:schemeClr>
              </a:solidFill>
            </a:endParaRPr>
          </a:p>
          <a:p>
            <a:pPr indent="-228600" algn="r" rtl="1">
              <a:buFont typeface="Arial" panose="020B0604020202020204" pitchFamily="34" charset="0"/>
              <a:buChar char="•"/>
            </a:pPr>
            <a:endParaRPr lang="ar-EG" sz="1800" dirty="0">
              <a:solidFill>
                <a:schemeClr val="tx1">
                  <a:lumMod val="85000"/>
                  <a:lumOff val="15000"/>
                </a:schemeClr>
              </a:solidFill>
            </a:endParaRPr>
          </a:p>
        </p:txBody>
      </p:sp>
    </p:spTree>
    <p:extLst>
      <p:ext uri="{BB962C8B-B14F-4D97-AF65-F5344CB8AC3E}">
        <p14:creationId xmlns:p14="http://schemas.microsoft.com/office/powerpoint/2010/main" val="236744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081EA652-8C6A-4E69-BEB9-1708094745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ight Triangle 9">
            <a:extLst>
              <a:ext uri="{FF2B5EF4-FFF2-40B4-BE49-F238E27FC236}">
                <a16:creationId xmlns:a16="http://schemas.microsoft.com/office/drawing/2014/main" id="{5298780A-33B9-4EA2-8F67-DE68AD6284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1">
            <a:extLst>
              <a:ext uri="{FF2B5EF4-FFF2-40B4-BE49-F238E27FC236}">
                <a16:creationId xmlns:a16="http://schemas.microsoft.com/office/drawing/2014/main" id="{7F488E8B-4E1E-4402-8935-D4E6C02615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9EF5E3F-33F5-38DF-9E2D-057A9B41E1C4}"/>
              </a:ext>
            </a:extLst>
          </p:cNvPr>
          <p:cNvSpPr>
            <a:spLocks noGrp="1"/>
          </p:cNvSpPr>
          <p:nvPr>
            <p:ph type="title"/>
          </p:nvPr>
        </p:nvSpPr>
        <p:spPr>
          <a:xfrm>
            <a:off x="1285240" y="1050595"/>
            <a:ext cx="8074815" cy="1618489"/>
          </a:xfrm>
        </p:spPr>
        <p:txBody>
          <a:bodyPr anchor="ctr">
            <a:normAutofit/>
          </a:bodyPr>
          <a:lstStyle/>
          <a:p>
            <a:pPr algn="r" rtl="1"/>
            <a:r>
              <a:rPr lang="ar-SA" sz="4500" b="1" dirty="0">
                <a:effectLst/>
                <a:latin typeface="Calibri" panose="020F0502020204030204" pitchFamily="34" charset="0"/>
                <a:ea typeface="Calibri" panose="020F0502020204030204" pitchFamily="34" charset="0"/>
                <a:cs typeface="+mn-cs"/>
              </a:rPr>
              <a:t>مقدمة</a:t>
            </a:r>
            <a:endParaRPr lang="en-GB" sz="4500" dirty="0">
              <a:cs typeface="+mn-cs"/>
            </a:endParaRPr>
          </a:p>
        </p:txBody>
      </p:sp>
      <p:sp>
        <p:nvSpPr>
          <p:cNvPr id="3" name="Content Placeholder 2">
            <a:extLst>
              <a:ext uri="{FF2B5EF4-FFF2-40B4-BE49-F238E27FC236}">
                <a16:creationId xmlns:a16="http://schemas.microsoft.com/office/drawing/2014/main" id="{29240170-9723-280E-CF6B-6C49C1214B33}"/>
              </a:ext>
            </a:extLst>
          </p:cNvPr>
          <p:cNvSpPr>
            <a:spLocks noGrp="1"/>
          </p:cNvSpPr>
          <p:nvPr>
            <p:ph idx="1"/>
          </p:nvPr>
        </p:nvSpPr>
        <p:spPr>
          <a:xfrm>
            <a:off x="1285240" y="2425959"/>
            <a:ext cx="8074815" cy="3343905"/>
          </a:xfrm>
        </p:spPr>
        <p:txBody>
          <a:bodyPr anchor="t">
            <a:normAutofit/>
          </a:bodyPr>
          <a:lstStyle/>
          <a:p>
            <a:pPr algn="r" rtl="1">
              <a:lnSpc>
                <a:spcPct val="150000"/>
              </a:lnSpc>
            </a:pPr>
            <a:r>
              <a:rPr lang="ar-SA" sz="1800" dirty="0">
                <a:effectLst/>
                <a:ea typeface="Calibri" panose="020F0502020204030204" pitchFamily="34" charset="0"/>
              </a:rPr>
              <a:t>أجرت الشبكة العربية للمجتمع المدني النسوي هذا المسح لتقييم مستوى معرفة المنظمات التابعة لها حول اتفاقية منظمة العمل الدولية رقم 190</a:t>
            </a:r>
            <a:r>
              <a:rPr lang="ar-EG" sz="1800" dirty="0">
                <a:effectLst/>
                <a:ea typeface="Calibri" panose="020F0502020204030204" pitchFamily="34" charset="0"/>
              </a:rPr>
              <a:t>.</a:t>
            </a:r>
          </a:p>
          <a:p>
            <a:pPr algn="r" rtl="1">
              <a:lnSpc>
                <a:spcPct val="150000"/>
              </a:lnSpc>
            </a:pPr>
            <a:r>
              <a:rPr lang="ar-SA" sz="1800" dirty="0">
                <a:effectLst/>
                <a:latin typeface="Calibri" panose="020F0502020204030204" pitchFamily="34" charset="0"/>
                <a:ea typeface="Calibri" panose="020F0502020204030204" pitchFamily="34" charset="0"/>
              </a:rPr>
              <a:t>الغرض من التقييم هو وضع </a:t>
            </a:r>
            <a:r>
              <a:rPr lang="ar-JO" sz="1800" dirty="0">
                <a:effectLst/>
                <a:latin typeface="Calibri" panose="020F0502020204030204" pitchFamily="34" charset="0"/>
                <a:ea typeface="Calibri" panose="020F0502020204030204" pitchFamily="34" charset="0"/>
              </a:rPr>
              <a:t> خط </a:t>
            </a:r>
            <a:r>
              <a:rPr lang="ar-SA" sz="1800" dirty="0">
                <a:effectLst/>
                <a:latin typeface="Calibri" panose="020F0502020204030204" pitchFamily="34" charset="0"/>
                <a:ea typeface="Calibri" panose="020F0502020204030204" pitchFamily="34" charset="0"/>
              </a:rPr>
              <a:t>الأساس اللازم للتخطيط للخطوات القادمة  فيما يتعلق بجهود الشبكة في حملة للتصديق على اتفاقية </a:t>
            </a:r>
            <a:r>
              <a:rPr lang="en-US" sz="1800" dirty="0">
                <a:effectLst/>
                <a:latin typeface="Calibri Light" panose="020F0302020204030204" pitchFamily="34" charset="0"/>
                <a:ea typeface="Calibri" panose="020F0502020204030204" pitchFamily="34" charset="0"/>
              </a:rPr>
              <a:t> C190 </a:t>
            </a:r>
            <a:r>
              <a:rPr lang="ar-SA" sz="1800" dirty="0">
                <a:effectLst/>
                <a:latin typeface="Calibri" panose="020F0502020204030204" pitchFamily="34" charset="0"/>
                <a:ea typeface="Calibri" panose="020F0502020204030204" pitchFamily="34" charset="0"/>
              </a:rPr>
              <a:t>من قبل الدول العربية التي تتواجد فيها الشبكة</a:t>
            </a:r>
            <a:r>
              <a:rPr lang="en-US" sz="1800" dirty="0">
                <a:effectLst/>
                <a:latin typeface="Calibri Light" panose="020F0302020204030204" pitchFamily="34" charset="0"/>
                <a:ea typeface="Calibri" panose="020F0502020204030204" pitchFamily="34" charset="0"/>
              </a:rPr>
              <a:t>.</a:t>
            </a:r>
            <a:endParaRPr lang="en-GB" sz="1800" dirty="0">
              <a:effectLst/>
              <a:latin typeface="Calibri" panose="020F0502020204030204" pitchFamily="34" charset="0"/>
              <a:ea typeface="Calibri" panose="020F0502020204030204" pitchFamily="34" charset="0"/>
            </a:endParaRPr>
          </a:p>
          <a:p>
            <a:pPr algn="r" rtl="1">
              <a:lnSpc>
                <a:spcPct val="150000"/>
              </a:lnSpc>
            </a:pPr>
            <a:r>
              <a:rPr lang="ar-SA" sz="2000" dirty="0">
                <a:effectLst/>
                <a:ea typeface="Calibri" panose="020F0502020204030204" pitchFamily="34" charset="0"/>
              </a:rPr>
              <a:t> </a:t>
            </a:r>
            <a:r>
              <a:rPr lang="ar-SA" sz="1800" dirty="0">
                <a:effectLst/>
                <a:ea typeface="Calibri" panose="020F0502020204030204" pitchFamily="34" charset="0"/>
              </a:rPr>
              <a:t>استخدمت الشبكة استطلاعًا عبر الإنترنت استهدف جميع المنظمات الأعضاء في</a:t>
            </a:r>
            <a:r>
              <a:rPr lang="ar-EG" sz="1800" dirty="0">
                <a:effectLst/>
                <a:ea typeface="Calibri" panose="020F0502020204030204" pitchFamily="34" charset="0"/>
              </a:rPr>
              <a:t> الشبكة</a:t>
            </a:r>
            <a:r>
              <a:rPr lang="ar-SA" sz="1800" dirty="0">
                <a:effectLst/>
                <a:ea typeface="Calibri" panose="020F0502020204030204" pitchFamily="34" charset="0"/>
              </a:rPr>
              <a:t> والبالغ عددهم 45 منظمة</a:t>
            </a:r>
            <a:r>
              <a:rPr lang="ar-EG" sz="1800" dirty="0">
                <a:effectLst/>
                <a:ea typeface="Calibri" panose="020F0502020204030204" pitchFamily="34" charset="0"/>
              </a:rPr>
              <a:t> </a:t>
            </a:r>
            <a:r>
              <a:rPr lang="ar-SA" sz="1800" dirty="0">
                <a:effectLst/>
                <a:ea typeface="Calibri" panose="020F0502020204030204" pitchFamily="34" charset="0"/>
              </a:rPr>
              <a:t>تم إجراؤه باستخدام</a:t>
            </a:r>
            <a:r>
              <a:rPr lang="en-US" sz="1800" dirty="0">
                <a:effectLst/>
                <a:latin typeface="Calibri Light" panose="020F0302020204030204" pitchFamily="34" charset="0"/>
                <a:ea typeface="Calibri" panose="020F0502020204030204" pitchFamily="34" charset="0"/>
              </a:rPr>
              <a:t>  Survey Monkey </a:t>
            </a:r>
            <a:endParaRPr lang="ar-EG" sz="1800" dirty="0">
              <a:effectLst/>
              <a:latin typeface="Calibri Light" panose="020F0302020204030204" pitchFamily="34" charset="0"/>
              <a:ea typeface="Calibri" panose="020F0502020204030204" pitchFamily="34" charset="0"/>
            </a:endParaRPr>
          </a:p>
          <a:p>
            <a:pPr algn="r" rtl="1"/>
            <a:endParaRPr lang="en-GB" sz="2000" dirty="0"/>
          </a:p>
          <a:p>
            <a:pPr algn="r" rtl="1"/>
            <a:endParaRPr lang="en-GB" sz="2400" dirty="0"/>
          </a:p>
        </p:txBody>
      </p:sp>
    </p:spTree>
    <p:extLst>
      <p:ext uri="{BB962C8B-B14F-4D97-AF65-F5344CB8AC3E}">
        <p14:creationId xmlns:p14="http://schemas.microsoft.com/office/powerpoint/2010/main" val="1674027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9">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itle 3">
            <a:extLst>
              <a:ext uri="{FF2B5EF4-FFF2-40B4-BE49-F238E27FC236}">
                <a16:creationId xmlns:a16="http://schemas.microsoft.com/office/drawing/2014/main" id="{BC31FBD2-C890-D8F0-8679-B4DA1B2B29B2}"/>
              </a:ext>
            </a:extLst>
          </p:cNvPr>
          <p:cNvSpPr>
            <a:spLocks noGrp="1"/>
          </p:cNvSpPr>
          <p:nvPr>
            <p:ph type="title"/>
          </p:nvPr>
        </p:nvSpPr>
        <p:spPr>
          <a:xfrm>
            <a:off x="828161" y="935452"/>
            <a:ext cx="10515600" cy="1325563"/>
          </a:xfrm>
        </p:spPr>
        <p:txBody>
          <a:bodyPr>
            <a:normAutofit/>
          </a:bodyPr>
          <a:lstStyle/>
          <a:p>
            <a:pPr algn="r" rtl="1"/>
            <a:r>
              <a:rPr lang="ar-SA" b="1" dirty="0">
                <a:effectLst/>
                <a:latin typeface="Calibri" panose="020F0502020204030204" pitchFamily="34" charset="0"/>
                <a:ea typeface="Calibri" panose="020F0502020204030204" pitchFamily="34" charset="0"/>
                <a:cs typeface="+mn-cs"/>
              </a:rPr>
              <a:t>وصف العينة</a:t>
            </a:r>
            <a:endParaRPr lang="en-GB" dirty="0">
              <a:cs typeface="+mn-cs"/>
            </a:endParaRPr>
          </a:p>
        </p:txBody>
      </p:sp>
      <p:sp>
        <p:nvSpPr>
          <p:cNvPr id="34" name="Arc 33">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 name="Content Placeholder 4">
            <a:extLst>
              <a:ext uri="{FF2B5EF4-FFF2-40B4-BE49-F238E27FC236}">
                <a16:creationId xmlns:a16="http://schemas.microsoft.com/office/drawing/2014/main" id="{D7CA539F-237E-50A0-5851-B962246CFD3E}"/>
              </a:ext>
            </a:extLst>
          </p:cNvPr>
          <p:cNvSpPr>
            <a:spLocks noGrp="1"/>
          </p:cNvSpPr>
          <p:nvPr>
            <p:ph idx="1"/>
          </p:nvPr>
        </p:nvSpPr>
        <p:spPr>
          <a:xfrm>
            <a:off x="838200" y="2338808"/>
            <a:ext cx="10515600" cy="4351338"/>
          </a:xfrm>
        </p:spPr>
        <p:txBody>
          <a:bodyPr>
            <a:normAutofit/>
          </a:bodyPr>
          <a:lstStyle/>
          <a:p>
            <a:pPr algn="r" rtl="1">
              <a:lnSpc>
                <a:spcPct val="120000"/>
              </a:lnSpc>
            </a:pPr>
            <a:r>
              <a:rPr lang="ar-SA" sz="2000" dirty="0">
                <a:effectLst/>
                <a:ea typeface="Calibri" panose="020F0502020204030204" pitchFamily="34" charset="0"/>
              </a:rPr>
              <a:t>استجاب مجموع</a:t>
            </a:r>
            <a:r>
              <a:rPr lang="ar-EG" sz="2000" dirty="0">
                <a:effectLst/>
                <a:ea typeface="Calibri" panose="020F0502020204030204" pitchFamily="34" charset="0"/>
              </a:rPr>
              <a:t>ة من</a:t>
            </a:r>
            <a:r>
              <a:rPr lang="ar-SA" sz="2000" dirty="0">
                <a:effectLst/>
                <a:ea typeface="Calibri" panose="020F0502020204030204" pitchFamily="34" charset="0"/>
              </a:rPr>
              <a:t> 105 شخص وقد مثلوا 45 منظمة من 11 دولة عربية</a:t>
            </a:r>
            <a:r>
              <a:rPr lang="ar-EG" sz="2000" dirty="0">
                <a:effectLst/>
                <a:ea typeface="Calibri" panose="020F0502020204030204" pitchFamily="34" charset="0"/>
              </a:rPr>
              <a:t>.</a:t>
            </a:r>
          </a:p>
          <a:p>
            <a:pPr algn="r" rtl="1">
              <a:lnSpc>
                <a:spcPct val="120000"/>
              </a:lnSpc>
            </a:pPr>
            <a:r>
              <a:rPr lang="ar-EG" sz="2000" dirty="0">
                <a:ea typeface="Calibri" panose="020F0502020204030204" pitchFamily="34" charset="0"/>
              </a:rPr>
              <a:t>أغلبية المشتركين/المشاركات من النساء </a:t>
            </a:r>
          </a:p>
          <a:p>
            <a:pPr algn="r" rtl="1">
              <a:lnSpc>
                <a:spcPct val="120000"/>
              </a:lnSpc>
            </a:pPr>
            <a:r>
              <a:rPr lang="ar-SA" sz="2000" dirty="0">
                <a:effectLst/>
                <a:ea typeface="Calibri" panose="020F0502020204030204" pitchFamily="34" charset="0"/>
              </a:rPr>
              <a:t>معظم </a:t>
            </a:r>
            <a:r>
              <a:rPr lang="ar-EG" sz="2000" dirty="0">
                <a:ea typeface="Calibri" panose="020F0502020204030204" pitchFamily="34" charset="0"/>
              </a:rPr>
              <a:t>أغلبية المشتركين/المشاركات من</a:t>
            </a:r>
            <a:r>
              <a:rPr lang="ar-SA" sz="2000" dirty="0">
                <a:effectLst/>
                <a:ea typeface="Calibri" panose="020F0502020204030204" pitchFamily="34" charset="0"/>
              </a:rPr>
              <a:t> منظمات غير حكومية</a:t>
            </a:r>
            <a:r>
              <a:rPr lang="ar-EG" sz="2000" dirty="0">
                <a:effectLst/>
                <a:ea typeface="Calibri" panose="020F0502020204030204" pitchFamily="34" charset="0"/>
              </a:rPr>
              <a:t>.</a:t>
            </a:r>
          </a:p>
          <a:p>
            <a:pPr algn="r" rtl="1">
              <a:lnSpc>
                <a:spcPct val="120000"/>
              </a:lnSpc>
            </a:pPr>
            <a:r>
              <a:rPr lang="ar-SA" sz="2000" dirty="0">
                <a:effectLst/>
                <a:ea typeface="Calibri" panose="020F0502020204030204" pitchFamily="34" charset="0"/>
              </a:rPr>
              <a:t>نصف المشاركين هم من فئة عمرية صغيرة نسبيًا</a:t>
            </a:r>
            <a:r>
              <a:rPr lang="ar-EG" sz="2000" dirty="0">
                <a:ea typeface="Calibri" panose="020F0502020204030204" pitchFamily="34" charset="0"/>
              </a:rPr>
              <a:t> (20-40) و 40% أخرين ما بين 41-60.</a:t>
            </a:r>
            <a:endParaRPr lang="ar-EG" sz="2000" dirty="0">
              <a:effectLst/>
              <a:ea typeface="Calibri" panose="020F0502020204030204" pitchFamily="34" charset="0"/>
            </a:endParaRPr>
          </a:p>
          <a:p>
            <a:pPr algn="r" rtl="1">
              <a:lnSpc>
                <a:spcPct val="120000"/>
              </a:lnSpc>
            </a:pPr>
            <a:r>
              <a:rPr lang="ar-SA" sz="2000" dirty="0">
                <a:effectLst/>
                <a:ea typeface="Calibri" panose="020F0502020204030204" pitchFamily="34" charset="0"/>
              </a:rPr>
              <a:t>الغالبية لديهم خبرة عمل لا تقل عن خمس سنوات</a:t>
            </a:r>
            <a:r>
              <a:rPr lang="ar-EG" sz="2000" dirty="0">
                <a:effectLst/>
                <a:ea typeface="Calibri" panose="020F0502020204030204" pitchFamily="34" charset="0"/>
              </a:rPr>
              <a:t>.</a:t>
            </a:r>
          </a:p>
          <a:p>
            <a:pPr algn="r" rtl="1"/>
            <a:endParaRPr lang="en-GB" dirty="0"/>
          </a:p>
        </p:txBody>
      </p:sp>
      <p:sp>
        <p:nvSpPr>
          <p:cNvPr id="2" name="Oval 1">
            <a:extLst>
              <a:ext uri="{FF2B5EF4-FFF2-40B4-BE49-F238E27FC236}">
                <a16:creationId xmlns:a16="http://schemas.microsoft.com/office/drawing/2014/main" id="{24F14B9B-DD57-AB40-FBF4-917FBA8A2FEF}"/>
              </a:ext>
            </a:extLst>
          </p:cNvPr>
          <p:cNvSpPr/>
          <p:nvPr/>
        </p:nvSpPr>
        <p:spPr>
          <a:xfrm>
            <a:off x="1101012" y="858416"/>
            <a:ext cx="2780523" cy="2570584"/>
          </a:xfrm>
          <a:prstGeom prst="ellipse">
            <a:avLst/>
          </a:prstGeom>
          <a:solidFill>
            <a:srgbClr val="E32D91">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1800" dirty="0">
                <a:effectLst/>
                <a:ea typeface="Calibri" panose="020F0502020204030204" pitchFamily="34" charset="0"/>
                <a:cs typeface="Calibri Light" panose="020F0302020204030204" pitchFamily="34" charset="0"/>
              </a:rPr>
              <a:t>يمكن الاستنتاج أن معظم المشاركين هم من نشطاء المجتمع المدني الشباب الذين يتمتعون بخبرة جيدة في مجالاتهم.</a:t>
            </a:r>
            <a:endParaRPr lang="en-GB" dirty="0">
              <a:solidFill>
                <a:schemeClr val="tx1"/>
              </a:solidFill>
            </a:endParaRPr>
          </a:p>
        </p:txBody>
      </p:sp>
    </p:spTree>
    <p:extLst>
      <p:ext uri="{BB962C8B-B14F-4D97-AF65-F5344CB8AC3E}">
        <p14:creationId xmlns:p14="http://schemas.microsoft.com/office/powerpoint/2010/main" val="3151042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756556E-10E9-250C-4FEE-1A0AE14100ED}"/>
              </a:ext>
            </a:extLst>
          </p:cNvPr>
          <p:cNvSpPr>
            <a:spLocks noGrp="1"/>
          </p:cNvSpPr>
          <p:nvPr>
            <p:ph type="title"/>
          </p:nvPr>
        </p:nvSpPr>
        <p:spPr>
          <a:xfrm>
            <a:off x="5926853" y="421073"/>
            <a:ext cx="5017104" cy="1061836"/>
          </a:xfrm>
        </p:spPr>
        <p:txBody>
          <a:bodyPr vert="horz" lIns="91440" tIns="45720" rIns="91440" bIns="45720" rtlCol="0" anchor="ctr">
            <a:normAutofit/>
          </a:bodyPr>
          <a:lstStyle/>
          <a:p>
            <a:pPr algn="r" rtl="1"/>
            <a:r>
              <a:rPr lang="ar-EG" sz="3600" kern="1200" dirty="0">
                <a:solidFill>
                  <a:schemeClr val="tx1"/>
                </a:solidFill>
                <a:latin typeface="+mj-lt"/>
                <a:ea typeface="+mj-ea"/>
                <a:cs typeface="+mj-cs"/>
              </a:rPr>
              <a:t>البلدان الممثلة</a:t>
            </a:r>
          </a:p>
        </p:txBody>
      </p:sp>
      <p:sp>
        <p:nvSpPr>
          <p:cNvPr id="4" name="Text Placeholder 3">
            <a:extLst>
              <a:ext uri="{FF2B5EF4-FFF2-40B4-BE49-F238E27FC236}">
                <a16:creationId xmlns:a16="http://schemas.microsoft.com/office/drawing/2014/main" id="{24BFD290-6256-5943-1ADD-3FB828104A18}"/>
              </a:ext>
            </a:extLst>
          </p:cNvPr>
          <p:cNvSpPr>
            <a:spLocks noGrp="1"/>
          </p:cNvSpPr>
          <p:nvPr>
            <p:ph type="body" sz="half" idx="2"/>
          </p:nvPr>
        </p:nvSpPr>
        <p:spPr>
          <a:xfrm>
            <a:off x="6935573" y="1648637"/>
            <a:ext cx="4008384" cy="4393982"/>
          </a:xfrm>
        </p:spPr>
        <p:txBody>
          <a:bodyPr vert="horz" lIns="91440" tIns="45720" rIns="91440" bIns="45720" rtlCol="0">
            <a:normAutofit/>
          </a:bodyPr>
          <a:lstStyle/>
          <a:p>
            <a:pPr marL="285750" indent="-228600" algn="r" rtl="1">
              <a:lnSpc>
                <a:spcPct val="120000"/>
              </a:lnSpc>
              <a:buFont typeface="Arial" panose="020B0604020202020204" pitchFamily="34" charset="0"/>
              <a:buChar char="•"/>
            </a:pPr>
            <a:r>
              <a:rPr lang="ar-EG" sz="2000" dirty="0"/>
              <a:t>تلقى الاستطلاع ردودًا من الأردن والعراق والكويت والمغرب واليمن وتونس وسوريا وفلسطين ولبنان وليبيا ومصر. </a:t>
            </a:r>
          </a:p>
          <a:p>
            <a:pPr marL="285750" indent="-228600" algn="r" rtl="1">
              <a:lnSpc>
                <a:spcPct val="120000"/>
              </a:lnSpc>
              <a:buFont typeface="Arial" panose="020B0604020202020204" pitchFamily="34" charset="0"/>
              <a:buChar char="•"/>
            </a:pPr>
            <a:r>
              <a:rPr lang="ar-EG" sz="2000" dirty="0"/>
              <a:t>يوضح الجدول عدد الاستجابات  من كل دولة ، جاءت أعلى الاستجابات  من منظمات في الأردن وفلسطين تليها منظمات من لبنان والمغرب والعراق على التوالي.</a:t>
            </a:r>
          </a:p>
          <a:p>
            <a:pPr marL="285750" indent="-228600" algn="r" rtl="1">
              <a:lnSpc>
                <a:spcPct val="120000"/>
              </a:lnSpc>
              <a:buFont typeface="Arial" panose="020B0604020202020204" pitchFamily="34" charset="0"/>
              <a:buChar char="•"/>
            </a:pPr>
            <a:r>
              <a:rPr lang="ar-EG" sz="2000" b="1" dirty="0">
                <a:solidFill>
                  <a:schemeClr val="accent1">
                    <a:lumMod val="75000"/>
                  </a:schemeClr>
                </a:solidFill>
              </a:rPr>
              <a:t>لم تمثل كل البلدان بالتساوي. </a:t>
            </a:r>
          </a:p>
          <a:p>
            <a:pPr marL="57150" algn="r" rtl="1">
              <a:lnSpc>
                <a:spcPct val="120000"/>
              </a:lnSpc>
            </a:pPr>
            <a:endParaRPr lang="ar-EG" sz="2000" dirty="0"/>
          </a:p>
          <a:p>
            <a:pPr indent="-228600">
              <a:buFont typeface="Arial" panose="020B0604020202020204" pitchFamily="34" charset="0"/>
              <a:buChar char="•"/>
            </a:pPr>
            <a:endParaRPr lang="en-US" sz="2000" dirty="0"/>
          </a:p>
        </p:txBody>
      </p:sp>
      <p:grpSp>
        <p:nvGrpSpPr>
          <p:cNvPr id="24" name="Group 23">
            <a:extLst>
              <a:ext uri="{FF2B5EF4-FFF2-40B4-BE49-F238E27FC236}">
                <a16:creationId xmlns:a16="http://schemas.microsoft.com/office/drawing/2014/main" id="{828A5161-06F1-46CF-8AD7-844680A59E1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4601497"/>
            <a:ext cx="1014060" cy="2017580"/>
            <a:chOff x="0" y="4601497"/>
            <a:chExt cx="1014060" cy="2017580"/>
          </a:xfrm>
        </p:grpSpPr>
        <p:sp>
          <p:nvSpPr>
            <p:cNvPr id="25" name="Isosceles Triangle 2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8" name="Group 27">
            <a:extLst>
              <a:ext uri="{FF2B5EF4-FFF2-40B4-BE49-F238E27FC236}">
                <a16:creationId xmlns:a16="http://schemas.microsoft.com/office/drawing/2014/main" id="{5995D10D-E9C9-47DB-AE7E-801FEF38F5C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219290" y="1"/>
            <a:ext cx="972709" cy="1935307"/>
            <a:chOff x="10918968" y="713127"/>
            <a:chExt cx="1273032" cy="2532832"/>
          </a:xfrm>
        </p:grpSpPr>
        <p:sp>
          <p:nvSpPr>
            <p:cNvPr id="29" name="Rectangle 28">
              <a:extLst>
                <a:ext uri="{FF2B5EF4-FFF2-40B4-BE49-F238E27FC236}">
                  <a16:creationId xmlns:a16="http://schemas.microsoft.com/office/drawing/2014/main" id="{CC1A72C6-3DE4-4EC3-9AD5-9E0D40D8CE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Isosceles Triangle 29">
              <a:extLst>
                <a:ext uri="{FF2B5EF4-FFF2-40B4-BE49-F238E27FC236}">
                  <a16:creationId xmlns:a16="http://schemas.microsoft.com/office/drawing/2014/main" id="{0B0DA1F1-C391-4EDF-9FE0-23E86E1377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5" name="Table 5">
            <a:extLst>
              <a:ext uri="{FF2B5EF4-FFF2-40B4-BE49-F238E27FC236}">
                <a16:creationId xmlns:a16="http://schemas.microsoft.com/office/drawing/2014/main" id="{458A3B3B-8874-7905-EAB3-9A964212E49B}"/>
              </a:ext>
            </a:extLst>
          </p:cNvPr>
          <p:cNvGraphicFramePr>
            <a:graphicFrameLocks noGrp="1"/>
          </p:cNvGraphicFramePr>
          <p:nvPr>
            <p:ph idx="1"/>
            <p:extLst>
              <p:ext uri="{D42A27DB-BD31-4B8C-83A1-F6EECF244321}">
                <p14:modId xmlns:p14="http://schemas.microsoft.com/office/powerpoint/2010/main" val="1100715742"/>
              </p:ext>
            </p:extLst>
          </p:nvPr>
        </p:nvGraphicFramePr>
        <p:xfrm>
          <a:off x="2015412" y="972865"/>
          <a:ext cx="4008384" cy="4933144"/>
        </p:xfrm>
        <a:graphic>
          <a:graphicData uri="http://schemas.openxmlformats.org/drawingml/2006/table">
            <a:tbl>
              <a:tblPr firstRow="1" bandRow="1">
                <a:tableStyleId>{D27102A9-8310-4765-A935-A1911B00CA55}</a:tableStyleId>
              </a:tblPr>
              <a:tblGrid>
                <a:gridCol w="2004192">
                  <a:extLst>
                    <a:ext uri="{9D8B030D-6E8A-4147-A177-3AD203B41FA5}">
                      <a16:colId xmlns:a16="http://schemas.microsoft.com/office/drawing/2014/main" val="2337210791"/>
                    </a:ext>
                  </a:extLst>
                </a:gridCol>
                <a:gridCol w="2004192">
                  <a:extLst>
                    <a:ext uri="{9D8B030D-6E8A-4147-A177-3AD203B41FA5}">
                      <a16:colId xmlns:a16="http://schemas.microsoft.com/office/drawing/2014/main" val="3438574657"/>
                    </a:ext>
                  </a:extLst>
                </a:gridCol>
              </a:tblGrid>
              <a:tr h="641331">
                <a:tc>
                  <a:txBody>
                    <a:bodyPr/>
                    <a:lstStyle/>
                    <a:p>
                      <a:pPr algn="r" rtl="1"/>
                      <a:r>
                        <a:rPr lang="ar-SA" sz="1900" dirty="0"/>
                        <a:t>عدد المستجيبن/ المستجيبات</a:t>
                      </a:r>
                      <a:endParaRPr lang="en-GB" sz="1900" dirty="0"/>
                    </a:p>
                  </a:txBody>
                  <a:tcPr marL="96152" marR="96152" marT="48076" marB="48076"/>
                </a:tc>
                <a:tc>
                  <a:txBody>
                    <a:bodyPr/>
                    <a:lstStyle/>
                    <a:p>
                      <a:pPr algn="r"/>
                      <a:r>
                        <a:rPr lang="ar-EG" sz="1900" dirty="0"/>
                        <a:t>الدولة</a:t>
                      </a:r>
                      <a:endParaRPr lang="en-GB" sz="1900" dirty="0"/>
                    </a:p>
                  </a:txBody>
                  <a:tcPr marL="96152" marR="96152" marT="48076" marB="48076"/>
                </a:tc>
                <a:extLst>
                  <a:ext uri="{0D108BD9-81ED-4DB2-BD59-A6C34878D82A}">
                    <a16:rowId xmlns:a16="http://schemas.microsoft.com/office/drawing/2014/main" val="3469641748"/>
                  </a:ext>
                </a:extLst>
              </a:tr>
              <a:tr h="532234">
                <a:tc>
                  <a:txBody>
                    <a:bodyPr/>
                    <a:lstStyle/>
                    <a:p>
                      <a:pPr marL="0" marR="0" algn="r" rtl="1">
                        <a:lnSpc>
                          <a:spcPct val="107000"/>
                        </a:lnSpc>
                        <a:spcBef>
                          <a:spcPts val="0"/>
                        </a:spcBef>
                        <a:spcAft>
                          <a:spcPts val="0"/>
                        </a:spcAft>
                      </a:pPr>
                      <a:r>
                        <a:rPr lang="en-US" sz="1400" dirty="0">
                          <a:effectLst/>
                          <a:latin typeface="Calibri Light" panose="020F0302020204030204" pitchFamily="34" charset="0"/>
                          <a:ea typeface="Calibri" panose="020F0502020204030204" pitchFamily="34" charset="0"/>
                          <a:cs typeface="Arial" panose="020B0604020202020204" pitchFamily="34" charset="0"/>
                        </a:rPr>
                        <a:t>36</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400" dirty="0">
                          <a:effectLst/>
                          <a:latin typeface="Calibri" panose="020F0502020204030204" pitchFamily="34" charset="0"/>
                          <a:ea typeface="Calibri" panose="020F0502020204030204" pitchFamily="34" charset="0"/>
                          <a:cs typeface="Calibri Light" panose="020F0302020204030204" pitchFamily="34" charset="0"/>
                        </a:rPr>
                        <a:t>الأردن</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06264059"/>
                  </a:ext>
                </a:extLst>
              </a:tr>
              <a:tr h="532234">
                <a:tc>
                  <a:txBody>
                    <a:bodyPr/>
                    <a:lstStyle/>
                    <a:p>
                      <a:pPr marL="0" marR="0" algn="r" rtl="0">
                        <a:lnSpc>
                          <a:spcPct val="107000"/>
                        </a:lnSpc>
                        <a:spcBef>
                          <a:spcPts val="0"/>
                        </a:spcBef>
                        <a:spcAft>
                          <a:spcPts val="0"/>
                        </a:spcAft>
                      </a:pPr>
                      <a:r>
                        <a:rPr lang="en-US" sz="1400">
                          <a:effectLst/>
                          <a:latin typeface="Calibri Light" panose="020F0302020204030204" pitchFamily="34" charset="0"/>
                          <a:ea typeface="Calibri" panose="020F0502020204030204" pitchFamily="34" charset="0"/>
                          <a:cs typeface="Arial" panose="020B0604020202020204" pitchFamily="34" charset="0"/>
                        </a:rPr>
                        <a:t>10</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400" dirty="0">
                          <a:effectLst/>
                          <a:latin typeface="Calibri" panose="020F0502020204030204" pitchFamily="34" charset="0"/>
                          <a:ea typeface="Calibri" panose="020F0502020204030204" pitchFamily="34" charset="0"/>
                          <a:cs typeface="Calibri Light" panose="020F0302020204030204" pitchFamily="34" charset="0"/>
                        </a:rPr>
                        <a:t>العراق</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99648351"/>
                  </a:ext>
                </a:extLst>
              </a:tr>
              <a:tr h="532234">
                <a:tc>
                  <a:txBody>
                    <a:bodyPr/>
                    <a:lstStyle/>
                    <a:p>
                      <a:pPr marL="0" marR="0" algn="r" rtl="0">
                        <a:lnSpc>
                          <a:spcPct val="107000"/>
                        </a:lnSpc>
                        <a:spcBef>
                          <a:spcPts val="0"/>
                        </a:spcBef>
                        <a:spcAft>
                          <a:spcPts val="0"/>
                        </a:spcAft>
                      </a:pPr>
                      <a:r>
                        <a:rPr lang="en-US" sz="1400">
                          <a:effectLst/>
                          <a:latin typeface="Calibri Light" panose="020F0302020204030204" pitchFamily="34" charset="0"/>
                          <a:ea typeface="Calibri" panose="020F0502020204030204" pitchFamily="34" charset="0"/>
                          <a:cs typeface="Arial" panose="020B0604020202020204" pitchFamily="34" charset="0"/>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400">
                          <a:effectLst/>
                          <a:latin typeface="Calibri" panose="020F0502020204030204" pitchFamily="34" charset="0"/>
                          <a:ea typeface="Calibri" panose="020F0502020204030204" pitchFamily="34" charset="0"/>
                          <a:cs typeface="Calibri Light" panose="020F0302020204030204" pitchFamily="34" charset="0"/>
                        </a:rPr>
                        <a:t>الكويت</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337670851"/>
                  </a:ext>
                </a:extLst>
              </a:tr>
              <a:tr h="532234">
                <a:tc>
                  <a:txBody>
                    <a:bodyPr/>
                    <a:lstStyle/>
                    <a:p>
                      <a:pPr marL="0" marR="0" algn="r" rtl="0">
                        <a:lnSpc>
                          <a:spcPct val="107000"/>
                        </a:lnSpc>
                        <a:spcBef>
                          <a:spcPts val="0"/>
                        </a:spcBef>
                        <a:spcAft>
                          <a:spcPts val="0"/>
                        </a:spcAft>
                      </a:pPr>
                      <a:r>
                        <a:rPr lang="en-US" sz="1400">
                          <a:effectLst/>
                          <a:latin typeface="Calibri Light" panose="020F0302020204030204" pitchFamily="34" charset="0"/>
                          <a:ea typeface="Calibri" panose="020F0502020204030204" pitchFamily="34" charset="0"/>
                          <a:cs typeface="Arial" panose="020B0604020202020204" pitchFamily="34" charset="0"/>
                        </a:rPr>
                        <a:t>9</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400">
                          <a:effectLst/>
                          <a:latin typeface="Calibri" panose="020F0502020204030204" pitchFamily="34" charset="0"/>
                          <a:ea typeface="Calibri" panose="020F0502020204030204" pitchFamily="34" charset="0"/>
                          <a:cs typeface="Calibri Light" panose="020F0302020204030204" pitchFamily="34" charset="0"/>
                        </a:rPr>
                        <a:t>المغرب</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95834876"/>
                  </a:ext>
                </a:extLst>
              </a:tr>
              <a:tr h="532234">
                <a:tc>
                  <a:txBody>
                    <a:bodyPr/>
                    <a:lstStyle/>
                    <a:p>
                      <a:pPr marL="0" marR="0" algn="r" rtl="0">
                        <a:lnSpc>
                          <a:spcPct val="107000"/>
                        </a:lnSpc>
                        <a:spcBef>
                          <a:spcPts val="0"/>
                        </a:spcBef>
                        <a:spcAft>
                          <a:spcPts val="0"/>
                        </a:spcAft>
                      </a:pPr>
                      <a:r>
                        <a:rPr lang="en-US" sz="1400">
                          <a:effectLst/>
                          <a:latin typeface="Calibri Light" panose="020F0302020204030204" pitchFamily="34" charset="0"/>
                          <a:ea typeface="Calibri" panose="020F0502020204030204" pitchFamily="34" charset="0"/>
                          <a:cs typeface="Arial" panose="020B0604020202020204" pitchFamily="34" charset="0"/>
                        </a:rPr>
                        <a:t>2</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400">
                          <a:effectLst/>
                          <a:latin typeface="Calibri" panose="020F0502020204030204" pitchFamily="34" charset="0"/>
                          <a:ea typeface="Calibri" panose="020F0502020204030204" pitchFamily="34" charset="0"/>
                          <a:cs typeface="Calibri Light" panose="020F0302020204030204" pitchFamily="34" charset="0"/>
                        </a:rPr>
                        <a:t>اليمن</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37535389"/>
                  </a:ext>
                </a:extLst>
              </a:tr>
              <a:tr h="532234">
                <a:tc>
                  <a:txBody>
                    <a:bodyPr/>
                    <a:lstStyle/>
                    <a:p>
                      <a:pPr marL="0" marR="0" algn="r" rtl="0">
                        <a:lnSpc>
                          <a:spcPct val="107000"/>
                        </a:lnSpc>
                        <a:spcBef>
                          <a:spcPts val="0"/>
                        </a:spcBef>
                        <a:spcAft>
                          <a:spcPts val="0"/>
                        </a:spcAft>
                      </a:pPr>
                      <a:r>
                        <a:rPr lang="en-US" sz="1400">
                          <a:effectLst/>
                          <a:latin typeface="Calibri Light" panose="020F0302020204030204" pitchFamily="34" charset="0"/>
                          <a:ea typeface="Calibri" panose="020F0502020204030204" pitchFamily="34" charset="0"/>
                          <a:cs typeface="Arial" panose="020B0604020202020204" pitchFamily="34" charset="0"/>
                        </a:rPr>
                        <a:t>2</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400">
                          <a:effectLst/>
                          <a:latin typeface="Calibri" panose="020F0502020204030204" pitchFamily="34" charset="0"/>
                          <a:ea typeface="Calibri" panose="020F0502020204030204" pitchFamily="34" charset="0"/>
                          <a:cs typeface="Calibri Light" panose="020F0302020204030204" pitchFamily="34" charset="0"/>
                        </a:rPr>
                        <a:t>تونس</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59870466"/>
                  </a:ext>
                </a:extLst>
              </a:tr>
              <a:tr h="532234">
                <a:tc>
                  <a:txBody>
                    <a:bodyPr/>
                    <a:lstStyle/>
                    <a:p>
                      <a:pPr marL="0" marR="0" algn="r" rtl="0">
                        <a:lnSpc>
                          <a:spcPct val="107000"/>
                        </a:lnSpc>
                        <a:spcBef>
                          <a:spcPts val="0"/>
                        </a:spcBef>
                        <a:spcAft>
                          <a:spcPts val="0"/>
                        </a:spcAft>
                      </a:pPr>
                      <a:r>
                        <a:rPr lang="en-US" sz="1400">
                          <a:effectLst/>
                          <a:latin typeface="Calibri Light" panose="020F0302020204030204" pitchFamily="34" charset="0"/>
                          <a:ea typeface="Calibri" panose="020F0502020204030204" pitchFamily="34" charset="0"/>
                          <a:cs typeface="Arial" panose="020B0604020202020204" pitchFamily="34" charset="0"/>
                        </a:rPr>
                        <a:t>1</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400">
                          <a:effectLst/>
                          <a:latin typeface="Calibri" panose="020F0502020204030204" pitchFamily="34" charset="0"/>
                          <a:ea typeface="Calibri" panose="020F0502020204030204" pitchFamily="34" charset="0"/>
                          <a:cs typeface="Calibri Light" panose="020F0302020204030204" pitchFamily="34" charset="0"/>
                        </a:rPr>
                        <a:t>سوريا</a:t>
                      </a:r>
                      <a:endParaRPr lang="en-GB" sz="11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83522700"/>
                  </a:ext>
                </a:extLst>
              </a:tr>
              <a:tr h="532234">
                <a:tc>
                  <a:txBody>
                    <a:bodyPr/>
                    <a:lstStyle/>
                    <a:p>
                      <a:pPr marL="0" marR="0" algn="r" rtl="0">
                        <a:lnSpc>
                          <a:spcPct val="107000"/>
                        </a:lnSpc>
                        <a:spcBef>
                          <a:spcPts val="0"/>
                        </a:spcBef>
                        <a:spcAft>
                          <a:spcPts val="0"/>
                        </a:spcAft>
                      </a:pPr>
                      <a:r>
                        <a:rPr lang="en-US" sz="1400" dirty="0">
                          <a:effectLst/>
                          <a:latin typeface="Calibri Light" panose="020F0302020204030204" pitchFamily="34" charset="0"/>
                          <a:ea typeface="Calibri" panose="020F0502020204030204" pitchFamily="34" charset="0"/>
                          <a:cs typeface="Arial" panose="020B0604020202020204" pitchFamily="34" charset="0"/>
                        </a:rPr>
                        <a:t>26</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marL="0" marR="0" algn="r" rtl="1">
                        <a:lnSpc>
                          <a:spcPct val="107000"/>
                        </a:lnSpc>
                        <a:spcBef>
                          <a:spcPts val="0"/>
                        </a:spcBef>
                        <a:spcAft>
                          <a:spcPts val="0"/>
                        </a:spcAft>
                      </a:pPr>
                      <a:r>
                        <a:rPr lang="ar-SA" sz="1400" dirty="0">
                          <a:effectLst/>
                          <a:latin typeface="Calibri" panose="020F0502020204030204" pitchFamily="34" charset="0"/>
                          <a:ea typeface="Calibri" panose="020F0502020204030204" pitchFamily="34" charset="0"/>
                          <a:cs typeface="Calibri Light" panose="020F0302020204030204" pitchFamily="34" charset="0"/>
                        </a:rPr>
                        <a:t>فلسطين</a:t>
                      </a:r>
                      <a:endParaRPr lang="en-GB" sz="11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47326841"/>
                  </a:ext>
                </a:extLst>
              </a:tr>
            </a:tbl>
          </a:graphicData>
        </a:graphic>
      </p:graphicFrame>
    </p:spTree>
    <p:extLst>
      <p:ext uri="{BB962C8B-B14F-4D97-AF65-F5344CB8AC3E}">
        <p14:creationId xmlns:p14="http://schemas.microsoft.com/office/powerpoint/2010/main" val="417737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71E8E68-0471-CB78-4C8B-740134048A3A}"/>
              </a:ext>
            </a:extLst>
          </p:cNvPr>
          <p:cNvSpPr>
            <a:spLocks noGrp="1"/>
          </p:cNvSpPr>
          <p:nvPr>
            <p:ph idx="1"/>
          </p:nvPr>
        </p:nvSpPr>
        <p:spPr/>
        <p:txBody>
          <a:bodyPr>
            <a:normAutofit/>
          </a:bodyPr>
          <a:lstStyle/>
          <a:p>
            <a:pPr algn="r" rtl="1">
              <a:lnSpc>
                <a:spcPct val="120000"/>
              </a:lnSpc>
            </a:pPr>
            <a:r>
              <a:rPr lang="ar-SA" sz="1600" dirty="0"/>
              <a:t>حوالي 39٪ من المنظمات الممثلة تزيد أعمارهم عن 30 عامًا و 30٪ لديهم خبرة تتراوح بين 11 و 20 عامًا. 2٪ فقط لديهم خبرة تقل عن 5 سنوات.</a:t>
            </a:r>
            <a:endParaRPr lang="ar-EG" sz="1600" dirty="0"/>
          </a:p>
          <a:p>
            <a:pPr algn="r" rtl="1">
              <a:lnSpc>
                <a:spcPct val="120000"/>
              </a:lnSpc>
            </a:pPr>
            <a:endParaRPr lang="ar-EG" sz="1600" dirty="0"/>
          </a:p>
          <a:p>
            <a:pPr algn="r" rtl="1">
              <a:lnSpc>
                <a:spcPct val="120000"/>
              </a:lnSpc>
            </a:pPr>
            <a:r>
              <a:rPr lang="ar-SA" sz="1600" dirty="0"/>
              <a:t>وصف العديد من المشاركين \ المشاركات  بأن عملهم يركز عل</a:t>
            </a:r>
            <a:r>
              <a:rPr lang="ar-EG" sz="1600" dirty="0"/>
              <a:t>ى:</a:t>
            </a:r>
          </a:p>
          <a:p>
            <a:pPr lvl="1" algn="r" rtl="1">
              <a:lnSpc>
                <a:spcPct val="120000"/>
              </a:lnSpc>
              <a:buFont typeface="Courier New" panose="02070309020205020404" pitchFamily="49" charset="0"/>
              <a:buChar char="o"/>
            </a:pPr>
            <a:r>
              <a:rPr lang="ar-SA" sz="1600" dirty="0"/>
              <a:t> مكافحة العنف (86.21%) </a:t>
            </a:r>
            <a:endParaRPr lang="ar-EG" sz="1600" dirty="0"/>
          </a:p>
          <a:p>
            <a:pPr lvl="1" algn="r" rtl="1">
              <a:lnSpc>
                <a:spcPct val="120000"/>
              </a:lnSpc>
              <a:buFont typeface="Courier New" panose="02070309020205020404" pitchFamily="49" charset="0"/>
              <a:buChar char="o"/>
            </a:pPr>
            <a:r>
              <a:rPr lang="ar-SA" sz="1600" dirty="0"/>
              <a:t>الدفاع عن الحقوق والحريات (70.11%) </a:t>
            </a:r>
            <a:endParaRPr lang="ar-EG" sz="1600" dirty="0"/>
          </a:p>
          <a:p>
            <a:pPr lvl="1" algn="r" rtl="1">
              <a:lnSpc>
                <a:spcPct val="120000"/>
              </a:lnSpc>
              <a:buFont typeface="Courier New" panose="02070309020205020404" pitchFamily="49" charset="0"/>
              <a:buChar char="o"/>
            </a:pPr>
            <a:r>
              <a:rPr lang="ar-SA" sz="1600" dirty="0"/>
              <a:t>التمكين الاقتصادي  (51.72%).</a:t>
            </a:r>
            <a:endParaRPr lang="ar-EG" sz="1600" dirty="0"/>
          </a:p>
          <a:p>
            <a:pPr marL="457200" lvl="1" indent="0" algn="r" rtl="1">
              <a:lnSpc>
                <a:spcPct val="120000"/>
              </a:lnSpc>
              <a:buNone/>
            </a:pPr>
            <a:endParaRPr lang="ar-EG" sz="1600" dirty="0"/>
          </a:p>
          <a:p>
            <a:pPr algn="r" rtl="1">
              <a:lnSpc>
                <a:spcPct val="120000"/>
              </a:lnSpc>
            </a:pPr>
            <a:r>
              <a:rPr lang="ar-SA" sz="1600" dirty="0"/>
              <a:t>ذكرت الغالبية أنهم يعملون مع</a:t>
            </a:r>
            <a:r>
              <a:rPr lang="ar-EG" sz="1600" dirty="0"/>
              <a:t>:</a:t>
            </a:r>
            <a:r>
              <a:rPr lang="ar-SA" sz="1600" dirty="0"/>
              <a:t> </a:t>
            </a:r>
            <a:endParaRPr lang="ar-EG" sz="1600" dirty="0"/>
          </a:p>
          <a:p>
            <a:pPr lvl="1" algn="r" rtl="1">
              <a:lnSpc>
                <a:spcPct val="120000"/>
              </a:lnSpc>
              <a:buFont typeface="Courier New" panose="02070309020205020404" pitchFamily="49" charset="0"/>
              <a:buChar char="o"/>
            </a:pPr>
            <a:r>
              <a:rPr lang="ar-SA" sz="1600" dirty="0"/>
              <a:t>النساء ضحايا العنف (88.51%) </a:t>
            </a:r>
            <a:endParaRPr lang="ar-EG" sz="1600" dirty="0"/>
          </a:p>
          <a:p>
            <a:pPr lvl="1" algn="r" rtl="1">
              <a:lnSpc>
                <a:spcPct val="120000"/>
              </a:lnSpc>
              <a:buFont typeface="Courier New" panose="02070309020205020404" pitchFamily="49" charset="0"/>
              <a:buChar char="o"/>
            </a:pPr>
            <a:r>
              <a:rPr lang="ar-SA" sz="1600" dirty="0"/>
              <a:t>العمال (49.43</a:t>
            </a:r>
            <a:endParaRPr lang="ar-EG" sz="1600" dirty="0"/>
          </a:p>
          <a:p>
            <a:pPr lvl="1" algn="r" rtl="1">
              <a:lnSpc>
                <a:spcPct val="120000"/>
              </a:lnSpc>
              <a:buFont typeface="Courier New" panose="02070309020205020404" pitchFamily="49" charset="0"/>
              <a:buChar char="o"/>
            </a:pPr>
            <a:r>
              <a:rPr lang="ar-SA" sz="1600" dirty="0"/>
              <a:t>المهاجرين (44.83%). </a:t>
            </a:r>
            <a:endParaRPr lang="ar-EG" sz="1600" dirty="0"/>
          </a:p>
          <a:p>
            <a:pPr lvl="1" algn="r" rtl="1">
              <a:lnSpc>
                <a:spcPct val="120000"/>
              </a:lnSpc>
              <a:buFont typeface="Courier New" panose="02070309020205020404" pitchFamily="49" charset="0"/>
              <a:buChar char="o"/>
            </a:pPr>
            <a:r>
              <a:rPr lang="ar-SA" sz="1600" dirty="0"/>
              <a:t>عمال الزراعة</a:t>
            </a:r>
            <a:r>
              <a:rPr lang="ar-EG" sz="1600" dirty="0"/>
              <a:t> </a:t>
            </a:r>
            <a:r>
              <a:rPr lang="ar-SA" sz="1600" dirty="0"/>
              <a:t>(37.93%)</a:t>
            </a:r>
            <a:r>
              <a:rPr lang="ar-EG" sz="1600" dirty="0"/>
              <a:t>.</a:t>
            </a:r>
            <a:endParaRPr lang="en-GB" sz="1600" dirty="0"/>
          </a:p>
        </p:txBody>
      </p:sp>
      <p:sp>
        <p:nvSpPr>
          <p:cNvPr id="5" name="Oval 4">
            <a:extLst>
              <a:ext uri="{FF2B5EF4-FFF2-40B4-BE49-F238E27FC236}">
                <a16:creationId xmlns:a16="http://schemas.microsoft.com/office/drawing/2014/main" id="{3440C7F1-F16C-1817-AB1E-F3B29D586650}"/>
              </a:ext>
            </a:extLst>
          </p:cNvPr>
          <p:cNvSpPr/>
          <p:nvPr/>
        </p:nvSpPr>
        <p:spPr>
          <a:xfrm>
            <a:off x="989045" y="1225685"/>
            <a:ext cx="4400078" cy="4464995"/>
          </a:xfrm>
          <a:prstGeom prst="ellipse">
            <a:avLst/>
          </a:prstGeom>
          <a:solidFill>
            <a:srgbClr val="1A4CC8">
              <a:alpha val="2509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1800" dirty="0">
                <a:solidFill>
                  <a:schemeClr val="bg1"/>
                </a:solidFill>
              </a:rPr>
              <a:t>أغلب المنظمات المشاركة مؤهلة تأهيلاً عالياً في مجالاتها</a:t>
            </a:r>
          </a:p>
          <a:p>
            <a:pPr algn="ctr"/>
            <a:endParaRPr lang="ar-EG" dirty="0">
              <a:solidFill>
                <a:schemeClr val="bg1"/>
              </a:solidFill>
            </a:endParaRPr>
          </a:p>
          <a:p>
            <a:pPr algn="ctr"/>
            <a:r>
              <a:rPr lang="ar-EG" dirty="0">
                <a:solidFill>
                  <a:schemeClr val="bg1"/>
                </a:solidFill>
              </a:rPr>
              <a:t>أغلبهم يعملون في مجالات مستفيدة من التصديق على اتفاقية منظمة العمل الدولية 190</a:t>
            </a:r>
            <a:endParaRPr lang="ar-EG" sz="1800" dirty="0">
              <a:solidFill>
                <a:schemeClr val="bg1"/>
              </a:solidFill>
            </a:endParaRPr>
          </a:p>
          <a:p>
            <a:pPr algn="ctr"/>
            <a:endParaRPr lang="en-GB" dirty="0"/>
          </a:p>
        </p:txBody>
      </p:sp>
    </p:spTree>
    <p:extLst>
      <p:ext uri="{BB962C8B-B14F-4D97-AF65-F5344CB8AC3E}">
        <p14:creationId xmlns:p14="http://schemas.microsoft.com/office/powerpoint/2010/main" val="3471272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itle 11">
            <a:extLst>
              <a:ext uri="{FF2B5EF4-FFF2-40B4-BE49-F238E27FC236}">
                <a16:creationId xmlns:a16="http://schemas.microsoft.com/office/drawing/2014/main" id="{742B6F9D-F693-8AE3-D576-33D3593A36D3}"/>
              </a:ext>
            </a:extLst>
          </p:cNvPr>
          <p:cNvSpPr>
            <a:spLocks noGrp="1"/>
          </p:cNvSpPr>
          <p:nvPr>
            <p:ph type="title"/>
          </p:nvPr>
        </p:nvSpPr>
        <p:spPr>
          <a:xfrm>
            <a:off x="1171074" y="1396686"/>
            <a:ext cx="3240506" cy="4064628"/>
          </a:xfrm>
        </p:spPr>
        <p:txBody>
          <a:bodyPr>
            <a:normAutofit/>
          </a:bodyPr>
          <a:lstStyle/>
          <a:p>
            <a:pPr rtl="1"/>
            <a:r>
              <a:rPr lang="ar-SA">
                <a:solidFill>
                  <a:srgbClr val="FFFFFF"/>
                </a:solidFill>
                <a:cs typeface="+mn-cs"/>
              </a:rPr>
              <a:t>النتائج الرئيسية</a:t>
            </a:r>
            <a:endParaRPr lang="en-GB">
              <a:solidFill>
                <a:srgbClr val="FFFFFF"/>
              </a:solidFill>
              <a:cs typeface="+mn-cs"/>
            </a:endParaRPr>
          </a:p>
        </p:txBody>
      </p:sp>
      <p:sp>
        <p:nvSpPr>
          <p:cNvPr id="31" name="Arc 30">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33" name="Oval 32">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3" name="Content Placeholder 12">
            <a:extLst>
              <a:ext uri="{FF2B5EF4-FFF2-40B4-BE49-F238E27FC236}">
                <a16:creationId xmlns:a16="http://schemas.microsoft.com/office/drawing/2014/main" id="{B3F09DEB-71BD-8A7F-B031-BEB104EAD2FB}"/>
              </a:ext>
            </a:extLst>
          </p:cNvPr>
          <p:cNvSpPr>
            <a:spLocks noGrp="1"/>
          </p:cNvSpPr>
          <p:nvPr>
            <p:ph idx="1"/>
          </p:nvPr>
        </p:nvSpPr>
        <p:spPr>
          <a:xfrm>
            <a:off x="5745555" y="1613582"/>
            <a:ext cx="5536397" cy="4514844"/>
          </a:xfrm>
        </p:spPr>
        <p:txBody>
          <a:bodyPr>
            <a:normAutofit fontScale="25000" lnSpcReduction="20000"/>
          </a:bodyPr>
          <a:lstStyle/>
          <a:p>
            <a:pPr marL="0" indent="0" algn="r" rtl="1">
              <a:lnSpc>
                <a:spcPct val="120000"/>
              </a:lnSpc>
              <a:buNone/>
            </a:pPr>
            <a:r>
              <a:rPr lang="ar-SA" sz="6800" dirty="0">
                <a:latin typeface="Arial" panose="020B0604020202020204" pitchFamily="34" charset="0"/>
                <a:cs typeface="Arial" panose="020B0604020202020204" pitchFamily="34" charset="0"/>
              </a:rPr>
              <a:t>طرح الاستطلاع أسئلة على المستجيبين/ المستجيبات  حول:</a:t>
            </a:r>
          </a:p>
          <a:p>
            <a:pPr marL="0" indent="0" algn="r" rtl="1">
              <a:lnSpc>
                <a:spcPct val="120000"/>
              </a:lnSpc>
              <a:buNone/>
            </a:pPr>
            <a:endParaRPr lang="ar-SA" sz="6800" dirty="0">
              <a:latin typeface="Arial" panose="020B0604020202020204" pitchFamily="34" charset="0"/>
              <a:cs typeface="Arial" panose="020B0604020202020204" pitchFamily="34" charset="0"/>
            </a:endParaRPr>
          </a:p>
          <a:p>
            <a:pPr lvl="1" algn="r" rtl="1">
              <a:lnSpc>
                <a:spcPct val="120000"/>
              </a:lnSpc>
            </a:pPr>
            <a:r>
              <a:rPr lang="ar-SA" sz="6800" dirty="0">
                <a:latin typeface="Arial" panose="020B0604020202020204" pitchFamily="34" charset="0"/>
                <a:cs typeface="Arial" panose="020B0604020202020204" pitchFamily="34" charset="0"/>
              </a:rPr>
              <a:t>معرفتهم باتفاقية </a:t>
            </a:r>
            <a:r>
              <a:rPr lang="en-GB" sz="6800" dirty="0">
                <a:latin typeface="Arial" panose="020B0604020202020204" pitchFamily="34" charset="0"/>
                <a:cs typeface="Arial" panose="020B0604020202020204" pitchFamily="34" charset="0"/>
              </a:rPr>
              <a:t>C190 </a:t>
            </a:r>
            <a:r>
              <a:rPr lang="ar-SA" sz="6800" dirty="0">
                <a:latin typeface="Arial" panose="020B0604020202020204" pitchFamily="34" charset="0"/>
                <a:cs typeface="Arial" panose="020B0604020202020204" pitchFamily="34" charset="0"/>
              </a:rPr>
              <a:t>.</a:t>
            </a:r>
          </a:p>
          <a:p>
            <a:pPr lvl="1" algn="r" rtl="1">
              <a:lnSpc>
                <a:spcPct val="120000"/>
              </a:lnSpc>
            </a:pPr>
            <a:endParaRPr lang="ar-SA" sz="6800" dirty="0">
              <a:latin typeface="Arial" panose="020B0604020202020204" pitchFamily="34" charset="0"/>
              <a:cs typeface="Arial" panose="020B0604020202020204" pitchFamily="34" charset="0"/>
            </a:endParaRPr>
          </a:p>
          <a:p>
            <a:pPr lvl="1" algn="r" rtl="1">
              <a:lnSpc>
                <a:spcPct val="120000"/>
              </a:lnSpc>
            </a:pPr>
            <a:r>
              <a:rPr lang="ar-SA" sz="6800" dirty="0">
                <a:latin typeface="Arial" panose="020B0604020202020204" pitchFamily="34" charset="0"/>
                <a:cs typeface="Arial" panose="020B0604020202020204" pitchFamily="34" charset="0"/>
              </a:rPr>
              <a:t>معرفتهم بالقوانين والحملات المتعلقة بـ </a:t>
            </a:r>
            <a:r>
              <a:rPr lang="en-GB" sz="6800" dirty="0">
                <a:latin typeface="Arial" panose="020B0604020202020204" pitchFamily="34" charset="0"/>
                <a:cs typeface="Arial" panose="020B0604020202020204" pitchFamily="34" charset="0"/>
              </a:rPr>
              <a:t>C190 </a:t>
            </a:r>
            <a:r>
              <a:rPr lang="ar-SA" sz="6800" dirty="0">
                <a:latin typeface="Arial" panose="020B0604020202020204" pitchFamily="34" charset="0"/>
                <a:cs typeface="Arial" panose="020B0604020202020204" pitchFamily="34" charset="0"/>
              </a:rPr>
              <a:t>.</a:t>
            </a:r>
          </a:p>
          <a:p>
            <a:pPr lvl="1" algn="r" rtl="1">
              <a:lnSpc>
                <a:spcPct val="120000"/>
              </a:lnSpc>
            </a:pPr>
            <a:endParaRPr lang="ar-SA" sz="6800" dirty="0">
              <a:latin typeface="Arial" panose="020B0604020202020204" pitchFamily="34" charset="0"/>
              <a:cs typeface="Arial" panose="020B0604020202020204" pitchFamily="34" charset="0"/>
            </a:endParaRPr>
          </a:p>
          <a:p>
            <a:pPr lvl="1" algn="r" rtl="1">
              <a:lnSpc>
                <a:spcPct val="120000"/>
              </a:lnSpc>
            </a:pPr>
            <a:r>
              <a:rPr lang="ar-SA" sz="6800" dirty="0">
                <a:latin typeface="Arial" panose="020B0604020202020204" pitchFamily="34" charset="0"/>
                <a:cs typeface="Arial" panose="020B0604020202020204" pitchFamily="34" charset="0"/>
              </a:rPr>
              <a:t>كيف يمكن أن تستفيد مجموعات مستهدفة معينة من اعتماد </a:t>
            </a:r>
            <a:r>
              <a:rPr lang="en-GB" sz="6800" dirty="0">
                <a:latin typeface="Arial" panose="020B0604020202020204" pitchFamily="34" charset="0"/>
                <a:cs typeface="Arial" panose="020B0604020202020204" pitchFamily="34" charset="0"/>
              </a:rPr>
              <a:t>C190 </a:t>
            </a:r>
            <a:r>
              <a:rPr lang="ar-SA" sz="6800" dirty="0">
                <a:latin typeface="Arial" panose="020B0604020202020204" pitchFamily="34" charset="0"/>
                <a:cs typeface="Arial" panose="020B0604020202020204" pitchFamily="34" charset="0"/>
              </a:rPr>
              <a:t> (عمال المنازل  والمهاجرون غير المسجلين والنساء ضحايا العنف).</a:t>
            </a:r>
          </a:p>
          <a:p>
            <a:pPr lvl="1" algn="r" rtl="1">
              <a:lnSpc>
                <a:spcPct val="120000"/>
              </a:lnSpc>
            </a:pPr>
            <a:endParaRPr lang="ar-SA" sz="6800" dirty="0">
              <a:latin typeface="Arial" panose="020B0604020202020204" pitchFamily="34" charset="0"/>
              <a:cs typeface="Arial" panose="020B0604020202020204" pitchFamily="34" charset="0"/>
            </a:endParaRPr>
          </a:p>
          <a:p>
            <a:pPr lvl="1" algn="r" rtl="1">
              <a:lnSpc>
                <a:spcPct val="120000"/>
              </a:lnSpc>
            </a:pPr>
            <a:r>
              <a:rPr lang="ar-SA" sz="6800" dirty="0">
                <a:latin typeface="Arial" panose="020B0604020202020204" pitchFamily="34" charset="0"/>
                <a:cs typeface="Arial" panose="020B0604020202020204" pitchFamily="34" charset="0"/>
              </a:rPr>
              <a:t>نوع العمل الذي قام به المستجيبون (إن وجد) مع المجموعات المذكورة.</a:t>
            </a:r>
          </a:p>
          <a:p>
            <a:pPr marL="457200" lvl="1" indent="0" algn="r" rtl="1">
              <a:lnSpc>
                <a:spcPct val="120000"/>
              </a:lnSpc>
              <a:buNone/>
            </a:pPr>
            <a:r>
              <a:rPr lang="ar-SA" sz="6800" dirty="0">
                <a:latin typeface="Arial" panose="020B0604020202020204" pitchFamily="34" charset="0"/>
                <a:cs typeface="Arial" panose="020B0604020202020204" pitchFamily="34" charset="0"/>
              </a:rPr>
              <a:t> </a:t>
            </a:r>
          </a:p>
          <a:p>
            <a:pPr lvl="1" algn="r" rtl="1">
              <a:lnSpc>
                <a:spcPct val="120000"/>
              </a:lnSpc>
            </a:pPr>
            <a:r>
              <a:rPr lang="ar-SA" sz="6800" dirty="0">
                <a:latin typeface="Arial" panose="020B0604020202020204" pitchFamily="34" charset="0"/>
                <a:cs typeface="Arial" panose="020B0604020202020204" pitchFamily="34" charset="0"/>
              </a:rPr>
              <a:t>اهتمامهم بالدعوة للتصديق على الاتفاقية.</a:t>
            </a:r>
          </a:p>
          <a:p>
            <a:pPr marL="457200" lvl="1" indent="0" algn="r" rtl="1">
              <a:lnSpc>
                <a:spcPct val="140000"/>
              </a:lnSpc>
              <a:buNone/>
            </a:pPr>
            <a:endParaRPr lang="ar-SA" sz="6400" dirty="0">
              <a:latin typeface="Arial" panose="020B0604020202020204" pitchFamily="34" charset="0"/>
              <a:cs typeface="Arial" panose="020B0604020202020204" pitchFamily="34" charset="0"/>
            </a:endParaRPr>
          </a:p>
          <a:p>
            <a:pPr rtl="1"/>
            <a:endParaRPr lang="en-GB" sz="17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45256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9CEBDD-82D9-51F1-FC04-A493C134E969}"/>
              </a:ext>
            </a:extLst>
          </p:cNvPr>
          <p:cNvSpPr>
            <a:spLocks noGrp="1"/>
          </p:cNvSpPr>
          <p:nvPr>
            <p:ph type="title"/>
          </p:nvPr>
        </p:nvSpPr>
        <p:spPr>
          <a:xfrm>
            <a:off x="7558390" y="365125"/>
            <a:ext cx="3795409" cy="1325563"/>
          </a:xfrm>
        </p:spPr>
        <p:txBody>
          <a:bodyPr/>
          <a:lstStyle/>
          <a:p>
            <a:pPr algn="r" rtl="1"/>
            <a:r>
              <a:rPr lang="ar-SA" dirty="0">
                <a:cs typeface="+mn-cs"/>
              </a:rPr>
              <a:t>المعرفة بالاتفاقية:</a:t>
            </a:r>
            <a:endParaRPr lang="en-GB" dirty="0">
              <a:cs typeface="+mn-cs"/>
            </a:endParaRPr>
          </a:p>
        </p:txBody>
      </p:sp>
      <p:sp>
        <p:nvSpPr>
          <p:cNvPr id="3" name="Content Placeholder 2">
            <a:extLst>
              <a:ext uri="{FF2B5EF4-FFF2-40B4-BE49-F238E27FC236}">
                <a16:creationId xmlns:a16="http://schemas.microsoft.com/office/drawing/2014/main" id="{6432C8FC-CBEF-B4FF-B8C0-A7B1CCF01A40}"/>
              </a:ext>
            </a:extLst>
          </p:cNvPr>
          <p:cNvSpPr>
            <a:spLocks noGrp="1"/>
          </p:cNvSpPr>
          <p:nvPr>
            <p:ph idx="1"/>
          </p:nvPr>
        </p:nvSpPr>
        <p:spPr>
          <a:xfrm>
            <a:off x="6721812" y="1825625"/>
            <a:ext cx="4631987" cy="4351338"/>
          </a:xfrm>
        </p:spPr>
        <p:txBody>
          <a:bodyPr/>
          <a:lstStyle/>
          <a:p>
            <a:pPr algn="r" rtl="1">
              <a:lnSpc>
                <a:spcPct val="100000"/>
              </a:lnSpc>
            </a:pPr>
            <a:r>
              <a:rPr lang="ar-SA" sz="2000" dirty="0"/>
              <a:t>عند سؤالهم عما إذا كانوا يعرفون عن الاتفاقية</a:t>
            </a:r>
            <a:r>
              <a:rPr lang="en-GB" sz="2000" dirty="0"/>
              <a:t> ، </a:t>
            </a:r>
            <a:r>
              <a:rPr lang="ar-SA" sz="2000" dirty="0"/>
              <a:t>أجاب نصف المستجيبين والمستجيبات  بـ "نعم" بينما قال 40٪ إنهم يعرفون عنها "إلى حد ما". أجاب 8٪ فقط بأنهم لا يعرفون. </a:t>
            </a:r>
          </a:p>
          <a:p>
            <a:pPr marL="0" indent="0" algn="r" rtl="1">
              <a:lnSpc>
                <a:spcPct val="100000"/>
              </a:lnSpc>
              <a:buNone/>
            </a:pPr>
            <a:endParaRPr lang="ar-SA" sz="2000" dirty="0"/>
          </a:p>
          <a:p>
            <a:pPr algn="r" rtl="1">
              <a:lnSpc>
                <a:spcPct val="100000"/>
              </a:lnSpc>
            </a:pPr>
            <a:r>
              <a:rPr lang="ar-SA" sz="2000" dirty="0"/>
              <a:t>اختلفت المعرفة حسب البلد. </a:t>
            </a:r>
          </a:p>
          <a:p>
            <a:pPr marL="0" indent="0" algn="r" rtl="1">
              <a:lnSpc>
                <a:spcPct val="100000"/>
              </a:lnSpc>
              <a:buNone/>
            </a:pPr>
            <a:endParaRPr lang="ar-SA" sz="2000" dirty="0"/>
          </a:p>
          <a:p>
            <a:pPr marL="0" indent="0" algn="ctr" rtl="1">
              <a:lnSpc>
                <a:spcPct val="100000"/>
              </a:lnSpc>
              <a:buNone/>
            </a:pPr>
            <a:r>
              <a:rPr lang="ar-SA" sz="2000" dirty="0">
                <a:solidFill>
                  <a:schemeClr val="accent6">
                    <a:lumMod val="75000"/>
                  </a:schemeClr>
                </a:solidFill>
              </a:rPr>
              <a:t>عدد المستجيبين والمستجيبات لم يكن متساويًا لكل دولة مما يؤثر بدوره على قدرة  تعميم هذه النتائج على المنطقة. </a:t>
            </a:r>
          </a:p>
          <a:p>
            <a:pPr algn="r" rtl="1"/>
            <a:endParaRPr lang="en-GB" dirty="0"/>
          </a:p>
        </p:txBody>
      </p:sp>
      <p:graphicFrame>
        <p:nvGraphicFramePr>
          <p:cNvPr id="10" name="Chart 9">
            <a:extLst>
              <a:ext uri="{FF2B5EF4-FFF2-40B4-BE49-F238E27FC236}">
                <a16:creationId xmlns:a16="http://schemas.microsoft.com/office/drawing/2014/main" id="{1D32F29A-D868-2CA5-1A16-C669A5AF7D48}"/>
              </a:ext>
            </a:extLst>
          </p:cNvPr>
          <p:cNvGraphicFramePr/>
          <p:nvPr>
            <p:extLst>
              <p:ext uri="{D42A27DB-BD31-4B8C-83A1-F6EECF244321}">
                <p14:modId xmlns:p14="http://schemas.microsoft.com/office/powerpoint/2010/main" val="4178601030"/>
              </p:ext>
            </p:extLst>
          </p:nvPr>
        </p:nvGraphicFramePr>
        <p:xfrm>
          <a:off x="349116" y="758296"/>
          <a:ext cx="5905770" cy="487401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404431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D10E4343-6D17-33C2-2406-FAE5398A2032}"/>
              </a:ext>
            </a:extLst>
          </p:cNvPr>
          <p:cNvSpPr>
            <a:spLocks noGrp="1"/>
          </p:cNvSpPr>
          <p:nvPr>
            <p:ph type="title"/>
          </p:nvPr>
        </p:nvSpPr>
        <p:spPr>
          <a:xfrm>
            <a:off x="6412121" y="321734"/>
            <a:ext cx="5136412" cy="1135737"/>
          </a:xfrm>
        </p:spPr>
        <p:txBody>
          <a:bodyPr>
            <a:normAutofit/>
          </a:bodyPr>
          <a:lstStyle/>
          <a:p>
            <a:pPr algn="r" rtl="1"/>
            <a:r>
              <a:rPr lang="ar-SA" sz="3600" b="1" dirty="0">
                <a:cs typeface="+mn-cs"/>
              </a:rPr>
              <a:t>المعرفة حسب البلد</a:t>
            </a:r>
            <a:endParaRPr lang="en-GB" sz="3600" b="1" dirty="0">
              <a:cs typeface="+mn-cs"/>
            </a:endParaRPr>
          </a:p>
        </p:txBody>
      </p:sp>
      <p:grpSp>
        <p:nvGrpSpPr>
          <p:cNvPr id="11" name="Group 10">
            <a:extLst>
              <a:ext uri="{FF2B5EF4-FFF2-40B4-BE49-F238E27FC236}">
                <a16:creationId xmlns:a16="http://schemas.microsoft.com/office/drawing/2014/main" id="{4724F874-E407-41A5-918C-1CF5DF5269E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1097280" cy="1097280"/>
            <a:chOff x="11094720" y="0"/>
            <a:chExt cx="1097280" cy="1097280"/>
          </a:xfrm>
        </p:grpSpPr>
        <p:sp>
          <p:nvSpPr>
            <p:cNvPr id="12" name="Isosceles Triangle 11">
              <a:extLst>
                <a:ext uri="{FF2B5EF4-FFF2-40B4-BE49-F238E27FC236}">
                  <a16:creationId xmlns:a16="http://schemas.microsoft.com/office/drawing/2014/main" id="{EBB12D3E-DD63-469B-A687-14E38AE471A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Rectangle 12">
              <a:extLst>
                <a:ext uri="{FF2B5EF4-FFF2-40B4-BE49-F238E27FC236}">
                  <a16:creationId xmlns:a16="http://schemas.microsoft.com/office/drawing/2014/main" id="{2CC10F17-490D-41AE-9B38-7F39AF7384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 name="Content Placeholder 2">
            <a:extLst>
              <a:ext uri="{FF2B5EF4-FFF2-40B4-BE49-F238E27FC236}">
                <a16:creationId xmlns:a16="http://schemas.microsoft.com/office/drawing/2014/main" id="{A5C1C208-27C8-F398-53E7-63AA68AC9F0C}"/>
              </a:ext>
            </a:extLst>
          </p:cNvPr>
          <p:cNvSpPr>
            <a:spLocks noGrp="1"/>
          </p:cNvSpPr>
          <p:nvPr>
            <p:ph idx="1"/>
          </p:nvPr>
        </p:nvSpPr>
        <p:spPr>
          <a:xfrm>
            <a:off x="6705599" y="1457471"/>
            <a:ext cx="4842933" cy="4393982"/>
          </a:xfrm>
        </p:spPr>
        <p:txBody>
          <a:bodyPr>
            <a:normAutofit/>
          </a:bodyPr>
          <a:lstStyle/>
          <a:p>
            <a:pPr marL="285750" indent="-285750" algn="r" rtl="1">
              <a:buFont typeface="Arial" panose="020B0604020202020204" pitchFamily="34" charset="0"/>
              <a:buChar char="•"/>
            </a:pPr>
            <a:r>
              <a:rPr lang="ar-SA" sz="2000" dirty="0"/>
              <a:t>معظم المستجيبين والمستجيبات  من الأردن وفلسطين والعراق قالوا إما أنهم يعرفون أو إلى حد ما.</a:t>
            </a:r>
          </a:p>
          <a:p>
            <a:pPr marL="285750" indent="-285750" algn="r" rtl="1">
              <a:buFont typeface="Arial" panose="020B0604020202020204" pitchFamily="34" charset="0"/>
              <a:buChar char="•"/>
            </a:pPr>
            <a:endParaRPr lang="ar-SA" sz="2000" dirty="0"/>
          </a:p>
          <a:p>
            <a:pPr marL="285750" indent="-285750" algn="r" rtl="1">
              <a:buFont typeface="Arial" panose="020B0604020202020204" pitchFamily="34" charset="0"/>
              <a:buChar char="•"/>
            </a:pPr>
            <a:r>
              <a:rPr lang="ar-SA" sz="2000" dirty="0"/>
              <a:t>ما يقرب من نصف المستجيبين والمستجيبات  من لبنان لا يعرفون شيئًا عن الاتفاقية على الإطلاق.</a:t>
            </a:r>
          </a:p>
          <a:p>
            <a:pPr marL="285750" indent="-285750" algn="r" rtl="1">
              <a:buFont typeface="Arial" panose="020B0604020202020204" pitchFamily="34" charset="0"/>
              <a:buChar char="•"/>
            </a:pPr>
            <a:endParaRPr lang="ar-SA" sz="2000" dirty="0"/>
          </a:p>
          <a:p>
            <a:pPr marL="285750" indent="-285750" algn="r" rtl="1">
              <a:buFont typeface="Arial" panose="020B0604020202020204" pitchFamily="34" charset="0"/>
              <a:buChar char="•"/>
            </a:pPr>
            <a:r>
              <a:rPr lang="ar-SA" sz="2000" dirty="0"/>
              <a:t>ذكر جميع المشاركين من المغرب إنهم يعرفون أو يعرفون عنها إلى حد ما.</a:t>
            </a:r>
            <a:endParaRPr lang="en-US" sz="2000" dirty="0"/>
          </a:p>
          <a:p>
            <a:pPr marL="0" indent="0" algn="ctr" rtl="1">
              <a:buNone/>
            </a:pPr>
            <a:endParaRPr lang="en-US" sz="2000" dirty="0">
              <a:solidFill>
                <a:schemeClr val="accent6">
                  <a:lumMod val="75000"/>
                </a:schemeClr>
              </a:solidFill>
            </a:endParaRPr>
          </a:p>
          <a:p>
            <a:pPr marL="0" indent="0" algn="ctr" rtl="1">
              <a:buNone/>
            </a:pPr>
            <a:r>
              <a:rPr lang="ar-SA" sz="2000" dirty="0">
                <a:solidFill>
                  <a:schemeClr val="accent6">
                    <a:lumMod val="75000"/>
                  </a:schemeClr>
                </a:solidFill>
              </a:rPr>
              <a:t>عدد المستجيبين والمستجيبات لم يكن متساويًا لكل دولة مما يؤثر بدوره على قدرة  تعميم هذه النتائج على المنطقة. </a:t>
            </a:r>
          </a:p>
          <a:p>
            <a:pPr marL="285750" indent="-285750" rtl="1">
              <a:buFont typeface="Arial" panose="020B0604020202020204" pitchFamily="34" charset="0"/>
              <a:buChar char="•"/>
            </a:pPr>
            <a:endParaRPr lang="en-GB" sz="2000" dirty="0"/>
          </a:p>
          <a:p>
            <a:endParaRPr lang="en-GB" sz="2000" dirty="0"/>
          </a:p>
        </p:txBody>
      </p:sp>
      <p:grpSp>
        <p:nvGrpSpPr>
          <p:cNvPr id="15" name="Group 14">
            <a:extLst>
              <a:ext uri="{FF2B5EF4-FFF2-40B4-BE49-F238E27FC236}">
                <a16:creationId xmlns:a16="http://schemas.microsoft.com/office/drawing/2014/main" id="{DC8D6E3B-FFED-480F-941D-FE376375B8B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16" name="Isosceles Triangle 15">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6" name="Chart 5">
            <a:extLst>
              <a:ext uri="{FF2B5EF4-FFF2-40B4-BE49-F238E27FC236}">
                <a16:creationId xmlns:a16="http://schemas.microsoft.com/office/drawing/2014/main" id="{B193D77A-12A1-F084-B311-289316A7F814}"/>
              </a:ext>
            </a:extLst>
          </p:cNvPr>
          <p:cNvGraphicFramePr/>
          <p:nvPr>
            <p:extLst>
              <p:ext uri="{D42A27DB-BD31-4B8C-83A1-F6EECF244321}">
                <p14:modId xmlns:p14="http://schemas.microsoft.com/office/powerpoint/2010/main" val="3074929571"/>
              </p:ext>
            </p:extLst>
          </p:nvPr>
        </p:nvGraphicFramePr>
        <p:xfrm>
          <a:off x="314960" y="1002079"/>
          <a:ext cx="6278880" cy="48493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15583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30E6D4D-2A46-00F6-BDE6-538BAC631BC0}"/>
              </a:ext>
            </a:extLst>
          </p:cNvPr>
          <p:cNvSpPr>
            <a:spLocks noGrp="1"/>
          </p:cNvSpPr>
          <p:nvPr>
            <p:ph type="title"/>
          </p:nvPr>
        </p:nvSpPr>
        <p:spPr>
          <a:xfrm>
            <a:off x="643467" y="321734"/>
            <a:ext cx="4970877" cy="1135737"/>
          </a:xfrm>
        </p:spPr>
        <p:txBody>
          <a:bodyPr>
            <a:normAutofit/>
          </a:bodyPr>
          <a:lstStyle/>
          <a:p>
            <a:pPr algn="r" rtl="1"/>
            <a:r>
              <a:rPr lang="ar-SA" sz="3600" dirty="0"/>
              <a:t>المشاركة في فعاليات  تتعلق با</a:t>
            </a:r>
            <a:r>
              <a:rPr lang="ar-EG" sz="3600" dirty="0"/>
              <a:t>لا</a:t>
            </a:r>
            <a:r>
              <a:rPr lang="ar-SA" sz="3600" dirty="0"/>
              <a:t>تفاقية</a:t>
            </a:r>
            <a:endParaRPr lang="en-GB" sz="3600" dirty="0"/>
          </a:p>
        </p:txBody>
      </p:sp>
      <p:sp>
        <p:nvSpPr>
          <p:cNvPr id="3" name="Content Placeholder 2">
            <a:extLst>
              <a:ext uri="{FF2B5EF4-FFF2-40B4-BE49-F238E27FC236}">
                <a16:creationId xmlns:a16="http://schemas.microsoft.com/office/drawing/2014/main" id="{90614025-AF87-9D90-5464-B8D813710CF8}"/>
              </a:ext>
            </a:extLst>
          </p:cNvPr>
          <p:cNvSpPr>
            <a:spLocks noGrp="1"/>
          </p:cNvSpPr>
          <p:nvPr>
            <p:ph idx="1"/>
          </p:nvPr>
        </p:nvSpPr>
        <p:spPr>
          <a:xfrm>
            <a:off x="643468" y="1782981"/>
            <a:ext cx="4970877" cy="4393982"/>
          </a:xfrm>
        </p:spPr>
        <p:txBody>
          <a:bodyPr>
            <a:normAutofit/>
          </a:bodyPr>
          <a:lstStyle/>
          <a:p>
            <a:pPr algn="r" rtl="1"/>
            <a:r>
              <a:rPr lang="ar-EG" sz="2000" dirty="0"/>
              <a:t>بالرغم من ان </a:t>
            </a:r>
            <a:r>
              <a:rPr lang="ar-SA" sz="2000" dirty="0"/>
              <a:t>غالبية المستجيبين لديهم بعض المعرفة بالاتفاقية ، لم يحصل نصفهم على أي  تدريب رسمي مناسب حول تفاصيل الاتفاقية وكيفية  ارتباطها بعملهم</a:t>
            </a:r>
            <a:r>
              <a:rPr lang="ar-EG" sz="2000" dirty="0"/>
              <a:t>.</a:t>
            </a:r>
            <a:endParaRPr lang="en-US" sz="2000" dirty="0"/>
          </a:p>
          <a:p>
            <a:pPr algn="r" rtl="1"/>
            <a:endParaRPr lang="ar-EG" sz="2000" dirty="0"/>
          </a:p>
          <a:p>
            <a:pPr algn="r" rtl="1"/>
            <a:r>
              <a:rPr lang="ar-SA" sz="2000" dirty="0"/>
              <a:t>الأشخاص الذين لديهم خبرة عمل أكثر كانوا أكثر حضورا  لفعاليات</a:t>
            </a:r>
            <a:r>
              <a:rPr lang="ar-EG" sz="2000" dirty="0"/>
              <a:t>.</a:t>
            </a:r>
            <a:endParaRPr lang="en-US" sz="2000" dirty="0"/>
          </a:p>
          <a:p>
            <a:pPr algn="r" rtl="1"/>
            <a:endParaRPr lang="ar-EG" sz="2000" dirty="0"/>
          </a:p>
          <a:p>
            <a:pPr algn="r" rtl="1"/>
            <a:r>
              <a:rPr lang="ar-SA" sz="2000" dirty="0"/>
              <a:t>كلما كان المستجيب/المستجيبة أصغر سنًا، زادت احتمالية عدم حضوره أنشطة متعلقة بالاتفاقية . </a:t>
            </a:r>
            <a:endParaRPr lang="ar-EG" sz="2000" dirty="0"/>
          </a:p>
          <a:p>
            <a:pPr algn="r" rtl="1"/>
            <a:endParaRPr lang="en-US" sz="2000" dirty="0"/>
          </a:p>
          <a:p>
            <a:pPr algn="r" rtl="1"/>
            <a:r>
              <a:rPr lang="ar-SA" sz="2000" dirty="0"/>
              <a:t>مجال عمل المستجيبين/ المستجيبات  قد أثر أيضًا على مستوى تعرضهم للمعرفة والتدريب حول </a:t>
            </a:r>
            <a:r>
              <a:rPr lang="ar-EG" sz="2000" dirty="0"/>
              <a:t>الاتفاقية. </a:t>
            </a:r>
            <a:endParaRPr lang="en-GB" sz="2000" dirty="0"/>
          </a:p>
        </p:txBody>
      </p:sp>
      <p:sp>
        <p:nvSpPr>
          <p:cNvPr id="11" name="Isosceles Triangle 10">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14">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23" name="Isosceles Triangle 15">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16">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aphicFrame>
        <p:nvGraphicFramePr>
          <p:cNvPr id="4" name="Chart 3">
            <a:extLst>
              <a:ext uri="{FF2B5EF4-FFF2-40B4-BE49-F238E27FC236}">
                <a16:creationId xmlns:a16="http://schemas.microsoft.com/office/drawing/2014/main" id="{A2417B30-700A-2A09-6838-6F7E612E9360}"/>
              </a:ext>
            </a:extLst>
          </p:cNvPr>
          <p:cNvGraphicFramePr/>
          <p:nvPr>
            <p:extLst>
              <p:ext uri="{D42A27DB-BD31-4B8C-83A1-F6EECF244321}">
                <p14:modId xmlns:p14="http://schemas.microsoft.com/office/powerpoint/2010/main" val="1231218646"/>
              </p:ext>
            </p:extLst>
          </p:nvPr>
        </p:nvGraphicFramePr>
        <p:xfrm>
          <a:off x="6257813" y="713127"/>
          <a:ext cx="5290720" cy="54317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48314296"/>
      </p:ext>
    </p:extLst>
  </p:cSld>
  <p:clrMapOvr>
    <a:masterClrMapping/>
  </p:clrMapOvr>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AE6F2518-B084-4896-AF52-66CC2144AA2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473</TotalTime>
  <Words>1071</Words>
  <Application>Microsoft Office PowerPoint</Application>
  <PresentationFormat>Widescreen</PresentationFormat>
  <Paragraphs>131</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Courier New</vt:lpstr>
      <vt:lpstr>Office Theme</vt:lpstr>
      <vt:lpstr>نتائج مسح تقييم مستوى المعرفة حول اتفاقية منظمة العمل الدولية رقم 190 لمكافحة العنف والتحرش في العمل.</vt:lpstr>
      <vt:lpstr>مقدمة</vt:lpstr>
      <vt:lpstr>وصف العينة</vt:lpstr>
      <vt:lpstr>البلدان الممثلة</vt:lpstr>
      <vt:lpstr>PowerPoint Presentation</vt:lpstr>
      <vt:lpstr>النتائج الرئيسية</vt:lpstr>
      <vt:lpstr>المعرفة بالاتفاقية:</vt:lpstr>
      <vt:lpstr>المعرفة حسب البلد</vt:lpstr>
      <vt:lpstr>المشاركة في فعاليات  تتعلق بالاتفاقية</vt:lpstr>
      <vt:lpstr>PowerPoint Presentation</vt:lpstr>
      <vt:lpstr>PowerPoint Presentation</vt:lpstr>
      <vt:lpstr>PowerPoint Presentation</vt:lpstr>
      <vt:lpstr>الاهتمام بالمشاركة في حملات للتصديق على الاتفاقية</vt:lpstr>
      <vt:lpstr>PowerPoint Presentation</vt:lpstr>
      <vt:lpstr>الاستنتاجات</vt:lpstr>
      <vt:lpstr>التوصيات</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نتائج مسح تقييم مستوى المعرفة حول اتفاقية منظمة العمل الدولية رقم 190 لمكافحة العنف والتحرش في العمل.</dc:title>
  <dc:creator>Salma Shukrallah</dc:creator>
  <cp:lastModifiedBy>aladdin sweiti</cp:lastModifiedBy>
  <cp:revision>8</cp:revision>
  <dcterms:created xsi:type="dcterms:W3CDTF">2023-01-30T09:21:12Z</dcterms:created>
  <dcterms:modified xsi:type="dcterms:W3CDTF">2023-02-02T18:24:59Z</dcterms:modified>
</cp:coreProperties>
</file>